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59" r:id="rId5"/>
    <p:sldId id="260" r:id="rId6"/>
    <p:sldId id="268" r:id="rId7"/>
    <p:sldId id="261" r:id="rId8"/>
    <p:sldId id="262" r:id="rId9"/>
    <p:sldId id="269" r:id="rId10"/>
    <p:sldId id="263" r:id="rId11"/>
    <p:sldId id="264" r:id="rId12"/>
    <p:sldId id="265" r:id="rId13"/>
    <p:sldId id="267" r:id="rId14"/>
  </p:sldIdLst>
  <p:sldSz cx="12192000" cy="6858000"/>
  <p:notesSz cx="6797675" cy="9926638"/>
  <p:embeddedFontLst>
    <p:embeddedFont>
      <p:font typeface="Adler" panose="020B0604020202020204"/>
      <p:regular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
      <p:font typeface="Amatic SC" panose="020B0604020202020204" charset="-79"/>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799" autoAdjust="0"/>
  </p:normalViewPr>
  <p:slideViewPr>
    <p:cSldViewPr snapToGrid="0">
      <p:cViewPr varScale="1">
        <p:scale>
          <a:sx n="61" d="100"/>
          <a:sy n="61" d="100"/>
        </p:scale>
        <p:origin x="844" y="72"/>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23/09/2022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64745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23/09/2022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23/09/2022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png"/><Relationship Id="rId4" Type="http://schemas.openxmlformats.org/officeDocument/2006/relationships/image" Target="../media/image2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7200" dirty="0">
              <a:latin typeface="Amatic SC" panose="00000500000000000000" pitchFamily="2" charset="-79"/>
              <a:cs typeface="Amatic SC" panose="00000500000000000000" pitchFamily="2" charset="-79"/>
            </a:endParaRPr>
          </a:p>
          <a:p>
            <a:endParaRPr lang="en-US" sz="7200" dirty="0">
              <a:latin typeface="Amatic SC" panose="00000500000000000000" pitchFamily="2" charset="-79"/>
              <a:cs typeface="Amatic SC" panose="00000500000000000000" pitchFamily="2" charset="-79"/>
            </a:endParaRPr>
          </a:p>
          <a:p>
            <a:r>
              <a:rPr lang="en-US" sz="7200" dirty="0">
                <a:latin typeface="Amatic SC" panose="00000500000000000000" pitchFamily="2" charset="-79"/>
                <a:cs typeface="Amatic SC" panose="00000500000000000000" pitchFamily="2" charset="-79"/>
              </a:rPr>
              <a:t> Reception Long </a:t>
            </a:r>
          </a:p>
          <a:p>
            <a:r>
              <a:rPr lang="en-US" sz="7200" dirty="0">
                <a:latin typeface="Amatic SC" panose="00000500000000000000" pitchFamily="2" charset="-79"/>
                <a:cs typeface="Amatic SC" panose="00000500000000000000" pitchFamily="2" charset="-79"/>
              </a:rPr>
              <a:t>Term </a:t>
            </a:r>
            <a:r>
              <a:rPr lang="en-US" sz="7200">
                <a:latin typeface="Amatic SC" panose="00000500000000000000" pitchFamily="2" charset="-79"/>
                <a:cs typeface="Amatic SC" panose="00000500000000000000" pitchFamily="2" charset="-79"/>
              </a:rPr>
              <a:t>Plan </a:t>
            </a:r>
            <a:r>
              <a:rPr lang="en-US" sz="7200" smtClean="0">
                <a:latin typeface="Amatic SC" panose="00000500000000000000" pitchFamily="2" charset="-79"/>
                <a:cs typeface="Amatic SC" panose="00000500000000000000" pitchFamily="2" charset="-79"/>
              </a:rPr>
              <a:t>22-23</a:t>
            </a:r>
            <a:endParaRPr lang="en-GB" sz="72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27785" y="3086219"/>
            <a:ext cx="3969615" cy="2800767"/>
          </a:xfrm>
          <a:prstGeom prst="rect">
            <a:avLst/>
          </a:prstGeom>
          <a:noFill/>
        </p:spPr>
        <p:txBody>
          <a:bodyPr wrap="square">
            <a:spAutoFit/>
          </a:bodyPr>
          <a:lstStyle/>
          <a:p>
            <a:r>
              <a:rPr lang="en-US" sz="1600" i="1" dirty="0" smtClean="0"/>
              <a:t>“At </a:t>
            </a:r>
            <a:r>
              <a:rPr lang="en-US" sz="1600" i="1" dirty="0" err="1" smtClean="0"/>
              <a:t>Stoneydelph</a:t>
            </a:r>
            <a:r>
              <a:rPr lang="en-US" sz="1600" i="1" dirty="0" smtClean="0"/>
              <a:t> Primary, we aim to provide a rich curriculum filled with memorable experiences that ignites imagination and wonder within our children. We want our children to become confident, independent and happy children with a real love for learning. We recognise the crucial role that Early Years education has in ensuring children have a firm foundation and use this as a life-long key to success.”</a:t>
            </a:r>
          </a:p>
          <a:p>
            <a:r>
              <a:rPr lang="en-US" sz="1600" i="1" dirty="0" err="1" smtClean="0"/>
              <a:t>Stoneydelph</a:t>
            </a:r>
            <a:r>
              <a:rPr lang="en-US" sz="1600" i="1" dirty="0" smtClean="0"/>
              <a:t> Primary Reception Team.  </a:t>
            </a:r>
            <a:endParaRPr lang="en-GB" sz="1600" i="1" dirty="0"/>
          </a:p>
        </p:txBody>
      </p:sp>
      <p:sp>
        <p:nvSpPr>
          <p:cNvPr id="8" name="TextBox 7">
            <a:extLst>
              <a:ext uri="{FF2B5EF4-FFF2-40B4-BE49-F238E27FC236}">
                <a16:creationId xmlns:a16="http://schemas.microsoft.com/office/drawing/2014/main" id="{26423087-9BE2-4DE3-9A6C-B07225FFFFA9}"/>
              </a:ext>
            </a:extLst>
          </p:cNvPr>
          <p:cNvSpPr txBox="1"/>
          <p:nvPr/>
        </p:nvSpPr>
        <p:spPr>
          <a:xfrm>
            <a:off x="4722998" y="70429"/>
            <a:ext cx="7632070" cy="2062103"/>
          </a:xfrm>
          <a:prstGeom prst="rect">
            <a:avLst/>
          </a:prstGeom>
          <a:noFill/>
        </p:spPr>
        <p:txBody>
          <a:bodyPr wrap="square">
            <a:spAutoFit/>
          </a:bodyPr>
          <a:lstStyle/>
          <a:p>
            <a:r>
              <a:rPr lang="en-US" sz="1600" i="1" dirty="0"/>
              <a:t>“We understand and appreciate the importance of the outdoor environment for our children. It is a continuation of our indoor provision and it will be used at every opportunity. At </a:t>
            </a:r>
            <a:r>
              <a:rPr lang="en-US" sz="1600" i="1" dirty="0" err="1" smtClean="0"/>
              <a:t>Stoneydelph</a:t>
            </a:r>
            <a:r>
              <a:rPr lang="en-US" sz="1600" i="1" dirty="0" smtClean="0"/>
              <a:t> Primary, </a:t>
            </a:r>
            <a:r>
              <a:rPr lang="en-US" sz="1600" i="1" dirty="0"/>
              <a:t>we provide our children with opportunities to develop their gross motor skills, to deepen their imaginations and also their sense of curiosity. We want the children to feel safe and secure at all times and ensure that our safeguarding procedures are rigorous and kept up to date. Communication is important to us and we greatly value the relationship that we develop with parents throughout this vital year.” </a:t>
            </a:r>
            <a:r>
              <a:rPr lang="en-US" sz="1600" i="1" dirty="0" err="1" smtClean="0"/>
              <a:t>Stoneydelph</a:t>
            </a:r>
            <a:r>
              <a:rPr lang="en-US" sz="1600" i="1" dirty="0" smtClean="0"/>
              <a:t> Primary Reception Team</a:t>
            </a:r>
            <a:r>
              <a:rPr lang="en-US" sz="1600" i="1" dirty="0"/>
              <a:t>.  </a:t>
            </a:r>
            <a:endParaRPr lang="en-GB" sz="1600" i="1" dirty="0"/>
          </a:p>
        </p:txBody>
      </p:sp>
      <p:pic>
        <p:nvPicPr>
          <p:cNvPr id="10" name="Picture 9">
            <a:extLst>
              <a:ext uri="{FF2B5EF4-FFF2-40B4-BE49-F238E27FC236}">
                <a16:creationId xmlns:a16="http://schemas.microsoft.com/office/drawing/2014/main" id="{8B696F9E-D55E-4546-9E2B-966DD83D8FBC}"/>
              </a:ext>
            </a:extLst>
          </p:cNvPr>
          <p:cNvPicPr>
            <a:picLocks noChangeAspect="1"/>
          </p:cNvPicPr>
          <p:nvPr/>
        </p:nvPicPr>
        <p:blipFill>
          <a:blip r:embed="rId3"/>
          <a:stretch>
            <a:fillRect/>
          </a:stretch>
        </p:blipFill>
        <p:spPr>
          <a:xfrm>
            <a:off x="0" y="52980"/>
            <a:ext cx="865187" cy="1018354"/>
          </a:xfrm>
          <a:prstGeom prst="rect">
            <a:avLst/>
          </a:prstGeom>
        </p:spPr>
      </p:pic>
    </p:spTree>
    <p:extLst>
      <p:ext uri="{BB962C8B-B14F-4D97-AF65-F5344CB8AC3E}">
        <p14:creationId xmlns:p14="http://schemas.microsoft.com/office/powerpoint/2010/main" val="328618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12105130"/>
              </p:ext>
            </p:extLst>
          </p:nvPr>
        </p:nvGraphicFramePr>
        <p:xfrm>
          <a:off x="231033" y="575513"/>
          <a:ext cx="11459364" cy="614172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43278">
                  <a:extLst>
                    <a:ext uri="{9D8B030D-6E8A-4147-A177-3AD203B41FA5}">
                      <a16:colId xmlns:a16="http://schemas.microsoft.com/office/drawing/2014/main" val="4046203905"/>
                    </a:ext>
                  </a:extLst>
                </a:gridCol>
                <a:gridCol w="1493774">
                  <a:extLst>
                    <a:ext uri="{9D8B030D-6E8A-4147-A177-3AD203B41FA5}">
                      <a16:colId xmlns:a16="http://schemas.microsoft.com/office/drawing/2014/main"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p>
                      <a:pPr algn="ctr"/>
                      <a:r>
                        <a:rPr lang="en-US" sz="2400" dirty="0" smtClean="0">
                          <a:latin typeface="Amatic SC" panose="00000500000000000000" pitchFamily="2" charset="-79"/>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400" b="0" dirty="0" smtClean="0">
                          <a:latin typeface="Amatic SC" panose="00000500000000000000" pitchFamily="2" charset="-79"/>
                          <a:cs typeface="Amatic SC" panose="00000500000000000000" pitchFamily="2" charset="-79"/>
                        </a:rPr>
                        <a:t>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r>
                        <a:rPr lang="en-US" sz="1800" b="0" i="1" kern="1200" dirty="0">
                          <a:solidFill>
                            <a:schemeClr val="bg1">
                              <a:lumMod val="50000"/>
                            </a:schemeClr>
                          </a:solidFill>
                          <a:effectLst/>
                          <a:latin typeface="+mn-lt"/>
                          <a:ea typeface="+mn-ea"/>
                          <a:cs typeface="+mn-cs"/>
                        </a:rPr>
                        <a:t>“Without mathematics, there’s nothing you can do. Everything around you is mathematics. Everything around you is numbers.” – </a:t>
                      </a:r>
                      <a:r>
                        <a:rPr lang="en-US" sz="1800" b="1" i="1" kern="1200" dirty="0">
                          <a:solidFill>
                            <a:schemeClr val="bg1">
                              <a:lumMod val="50000"/>
                            </a:schemeClr>
                          </a:solidFill>
                          <a:effectLst/>
                          <a:latin typeface="+mn-lt"/>
                          <a:ea typeface="+mn-ea"/>
                          <a:cs typeface="+mn-cs"/>
                        </a:rPr>
                        <a:t>Shakuntala Devi</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a:solidFill>
                            <a:srgbClr val="CC66FF"/>
                          </a:solidFill>
                          <a:effectLst/>
                          <a:latin typeface="+mn-lt"/>
                          <a:ea typeface="+mn-ea"/>
                          <a:cs typeface="+mn-cs"/>
                        </a:rPr>
                        <a:t>Mathematics Mastery</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bg1">
                              <a:lumMod val="50000"/>
                            </a:schemeClr>
                          </a:solidFill>
                        </a:rPr>
                        <a:t>Early Mathematical Experiences</a:t>
                      </a:r>
                    </a:p>
                    <a:p>
                      <a:pPr marL="0" indent="0" algn="ctr">
                        <a:buFontTx/>
                        <a:buNone/>
                      </a:pPr>
                      <a:r>
                        <a:rPr lang="en-US" sz="1000" dirty="0"/>
                        <a:t>Counting rhymes and songs</a:t>
                      </a:r>
                    </a:p>
                    <a:p>
                      <a:pPr marL="0" indent="0" algn="ctr">
                        <a:buFont typeface="Arial" panose="020B0604020202020204" pitchFamily="34" charset="0"/>
                        <a:buNone/>
                      </a:pPr>
                      <a:r>
                        <a:rPr lang="en-US" sz="1000" dirty="0"/>
                        <a:t>Classifying objects based on one attribute •Matching equal and unequal sets •Comparing objects and sets. Subatising. •Ordering objects and sets / introduce manipulatives. Number recognition. 2D Shapes. </a:t>
                      </a:r>
                    </a:p>
                    <a:p>
                      <a:pPr algn="ctr"/>
                      <a:r>
                        <a:rPr lang="en-GB" sz="1400" b="1" dirty="0">
                          <a:solidFill>
                            <a:schemeClr val="bg1">
                              <a:lumMod val="50000"/>
                            </a:schemeClr>
                          </a:solidFill>
                        </a:rPr>
                        <a:t>Pattern and early number</a:t>
                      </a:r>
                    </a:p>
                    <a:p>
                      <a:pPr algn="ctr"/>
                      <a:r>
                        <a:rPr lang="en-US" sz="1000" dirty="0"/>
                        <a:t>Recognise, describe, copy and extend colour and size patterns •Count and represent the numbers 1 to 3 •Estimate and check by counting. Recognise numbers in the environment. </a:t>
                      </a:r>
                    </a:p>
                    <a:p>
                      <a:pPr algn="ctr"/>
                      <a:r>
                        <a:rPr lang="en-US" sz="1000" b="0" dirty="0">
                          <a:solidFill>
                            <a:schemeClr val="tx1"/>
                          </a:solidFill>
                          <a:latin typeface="+mn-lt"/>
                          <a:cs typeface="Amatic SC" panose="00000500000000000000" pitchFamily="2" charset="-79"/>
                        </a:rPr>
                        <a:t>A number a week. </a:t>
                      </a:r>
                      <a:endParaRPr lang="en-GB"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400" b="1" dirty="0">
                          <a:solidFill>
                            <a:schemeClr val="bg1">
                              <a:lumMod val="50000"/>
                            </a:schemeClr>
                          </a:solidFill>
                        </a:rPr>
                        <a:t>Numbers within 6</a:t>
                      </a:r>
                    </a:p>
                    <a:p>
                      <a:pPr algn="ctr"/>
                      <a:r>
                        <a:rPr lang="en-US" sz="1000" dirty="0"/>
                        <a:t>Count up to six objects. •One more or one fewer •Order numbers 1 – 6 •Conservation of numbers within six</a:t>
                      </a:r>
                      <a:endParaRPr lang="en-GB" sz="1000" b="1" dirty="0">
                        <a:solidFill>
                          <a:schemeClr val="bg1">
                            <a:lumMod val="50000"/>
                          </a:schemeClr>
                        </a:solidFill>
                        <a:latin typeface="+mn-lt"/>
                        <a:cs typeface="Amatic SC" panose="00000500000000000000" pitchFamily="2" charset="-79"/>
                      </a:endParaRPr>
                    </a:p>
                    <a:p>
                      <a:pPr algn="ctr"/>
                      <a:r>
                        <a:rPr lang="en-US" sz="1400" b="1" dirty="0">
                          <a:solidFill>
                            <a:schemeClr val="bg1">
                              <a:lumMod val="50000"/>
                            </a:schemeClr>
                          </a:solidFill>
                        </a:rPr>
                        <a:t>Addition and subtraction within 6</a:t>
                      </a:r>
                    </a:p>
                    <a:p>
                      <a:pPr algn="ctr"/>
                      <a:r>
                        <a:rPr lang="en-US" sz="1000" dirty="0"/>
                        <a:t>Explore zero •Explore addition and subtraction </a:t>
                      </a:r>
                      <a:endParaRPr lang="en-US" sz="1000" b="1" dirty="0">
                        <a:solidFill>
                          <a:schemeClr val="bg1">
                            <a:lumMod val="50000"/>
                          </a:schemeClr>
                        </a:solidFill>
                        <a:latin typeface="+mn-lt"/>
                        <a:cs typeface="Amatic SC" panose="00000500000000000000" pitchFamily="2" charset="-79"/>
                      </a:endParaRPr>
                    </a:p>
                    <a:p>
                      <a:pPr algn="ctr"/>
                      <a:r>
                        <a:rPr lang="en-GB" sz="1000" b="1" dirty="0">
                          <a:solidFill>
                            <a:schemeClr val="bg1">
                              <a:lumMod val="50000"/>
                            </a:schemeClr>
                          </a:solidFill>
                        </a:rPr>
                        <a:t>Measures </a:t>
                      </a:r>
                    </a:p>
                    <a:p>
                      <a:pPr algn="ctr"/>
                      <a:r>
                        <a:rPr lang="en-US" sz="900" dirty="0"/>
                        <a:t>Estimate, order compare, discuss and explore capacity, weight and lengths</a:t>
                      </a:r>
                      <a:endParaRPr lang="en-GB" sz="900" b="1" dirty="0">
                        <a:solidFill>
                          <a:schemeClr val="bg1">
                            <a:lumMod val="50000"/>
                          </a:schemeClr>
                        </a:solidFill>
                        <a:latin typeface="+mn-lt"/>
                        <a:cs typeface="Amatic SC" panose="00000500000000000000" pitchFamily="2" charset="-79"/>
                      </a:endParaRPr>
                    </a:p>
                    <a:p>
                      <a:pPr algn="ctr"/>
                      <a:r>
                        <a:rPr lang="en-GB" sz="1400" b="1" dirty="0" smtClean="0">
                          <a:solidFill>
                            <a:schemeClr val="bg1">
                              <a:lumMod val="50000"/>
                            </a:schemeClr>
                          </a:solidFill>
                        </a:rPr>
                        <a:t>Measures</a:t>
                      </a:r>
                    </a:p>
                    <a:p>
                      <a:pPr algn="ctr"/>
                      <a:r>
                        <a:rPr lang="en-US" sz="1000" dirty="0" smtClean="0"/>
                        <a:t>Describe capacities •Compare volumes •Compare weights •Estimate, compare and order lengths </a:t>
                      </a:r>
                    </a:p>
                    <a:p>
                      <a:pPr algn="ctr"/>
                      <a:r>
                        <a:rPr lang="en-GB" sz="1400" b="1" dirty="0" smtClean="0">
                          <a:solidFill>
                            <a:schemeClr val="bg1">
                              <a:lumMod val="50000"/>
                            </a:schemeClr>
                          </a:solidFill>
                        </a:rPr>
                        <a:t>Shape and sorting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Describe, and sort 2-D &amp; 3-D shapes •Describe position accurately</a:t>
                      </a:r>
                      <a:endParaRPr lang="en-GB" sz="1000" b="1"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lumMod val="50000"/>
                            </a:schemeClr>
                          </a:solidFill>
                        </a:rPr>
                        <a:t>Numbers within 10</a:t>
                      </a:r>
                    </a:p>
                    <a:p>
                      <a:pPr algn="ctr"/>
                      <a:r>
                        <a:rPr lang="en-US" sz="1000" dirty="0"/>
                        <a:t>Count up to ten objects •Represent, order and explore numbers to ten •One more or fewer, one greater or </a:t>
                      </a:r>
                      <a:r>
                        <a:rPr lang="en-US" sz="1000" dirty="0" smtClean="0"/>
                        <a:t>less</a:t>
                      </a:r>
                    </a:p>
                    <a:p>
                      <a:pPr algn="ctr"/>
                      <a:r>
                        <a:rPr lang="en-GB" sz="1400" b="1" dirty="0" smtClean="0">
                          <a:solidFill>
                            <a:schemeClr val="bg1">
                              <a:lumMod val="50000"/>
                            </a:schemeClr>
                          </a:solidFill>
                        </a:rPr>
                        <a:t>Calendar and time</a:t>
                      </a:r>
                    </a:p>
                    <a:p>
                      <a:pPr algn="ctr"/>
                      <a:r>
                        <a:rPr lang="en-US" sz="1000" dirty="0" smtClean="0"/>
                        <a:t>Days of the week, seasons •Sequence daily events</a:t>
                      </a:r>
                      <a:endParaRPr lang="en-GB" sz="1000" b="1" dirty="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latin typeface="+mn-lt"/>
                        </a:rPr>
                        <a:t>Addition and subtraction within 10</a:t>
                      </a:r>
                      <a:endParaRPr lang="en-GB" sz="1400" b="1" dirty="0">
                        <a:solidFill>
                          <a:schemeClr val="bg1">
                            <a:lumMod val="50000"/>
                          </a:schemeClr>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Explore addition as counting on and subtraction as taking away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Grouping and sharing</a:t>
                      </a:r>
                    </a:p>
                    <a:p>
                      <a:pPr algn="ctr"/>
                      <a:r>
                        <a:rPr lang="en-US" sz="1000" dirty="0" smtClean="0"/>
                        <a:t>Counting and sharing in equal groups •Grouping into fives and tens •Relationship between grouping and sharing</a:t>
                      </a:r>
                    </a:p>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Numbers within 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Count up to 15 objects and recognise different representations •Order and explore numbers to 15 •One more or fewer</a:t>
                      </a:r>
                      <a:endParaRPr lang="en-GB" sz="1000" b="1" dirty="0" smtClean="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bg1">
                              <a:lumMod val="50000"/>
                            </a:schemeClr>
                          </a:solidFill>
                          <a:latin typeface="+mn-lt"/>
                        </a:rPr>
                        <a:t>Doubling </a:t>
                      </a:r>
                      <a:r>
                        <a:rPr lang="en-GB" sz="1400" b="1" dirty="0">
                          <a:solidFill>
                            <a:schemeClr val="bg1">
                              <a:lumMod val="50000"/>
                            </a:schemeClr>
                          </a:solidFill>
                          <a:latin typeface="+mn-lt"/>
                        </a:rPr>
                        <a:t>and halving </a:t>
                      </a:r>
                    </a:p>
                    <a:p>
                      <a:pPr algn="ctr"/>
                      <a:r>
                        <a:rPr lang="en-US" sz="1000" dirty="0"/>
                        <a:t>Doubling and halving &amp; the relationship between them </a:t>
                      </a:r>
                      <a:r>
                        <a:rPr lang="en-GB" sz="1400" b="1" dirty="0" smtClean="0">
                          <a:solidFill>
                            <a:schemeClr val="bg1">
                              <a:lumMod val="50000"/>
                            </a:schemeClr>
                          </a:solidFill>
                        </a:rPr>
                        <a:t>Shape and pattern</a:t>
                      </a:r>
                    </a:p>
                    <a:p>
                      <a:pPr algn="ctr"/>
                      <a:r>
                        <a:rPr lang="en-US" sz="1000" dirty="0" smtClean="0"/>
                        <a:t>Describe and sort 2-D and 3-D shapes •Recognise, complete and create patterns</a:t>
                      </a:r>
                      <a:endParaRPr lang="en-GB" sz="1000" b="1" dirty="0" smtClean="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400" b="1" dirty="0" smtClean="0">
                          <a:solidFill>
                            <a:schemeClr val="bg1">
                              <a:lumMod val="50000"/>
                            </a:schemeClr>
                          </a:solidFill>
                        </a:rPr>
                        <a:t>Securing addition</a:t>
                      </a:r>
                      <a:r>
                        <a:rPr lang="en-US" sz="1400" b="1" baseline="0" dirty="0" smtClean="0">
                          <a:solidFill>
                            <a:schemeClr val="bg1">
                              <a:lumMod val="50000"/>
                            </a:schemeClr>
                          </a:solidFill>
                        </a:rPr>
                        <a:t> and subtraction facts</a:t>
                      </a:r>
                      <a:endParaRPr lang="en-US" sz="1400" b="1" dirty="0" smtClean="0">
                        <a:solidFill>
                          <a:schemeClr val="bg1">
                            <a:lumMod val="50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smtClean="0"/>
                        <a:t>Commutativity •Explore addition and subtraction •Compare two amounts </a:t>
                      </a:r>
                      <a:r>
                        <a:rPr lang="en-GB" sz="1400" b="1" dirty="0" smtClean="0">
                          <a:solidFill>
                            <a:schemeClr val="bg1">
                              <a:lumMod val="50000"/>
                            </a:schemeClr>
                          </a:solidFill>
                          <a:latin typeface="+mn-lt"/>
                        </a:rPr>
                        <a:t>Numbers within 20</a:t>
                      </a:r>
                    </a:p>
                    <a:p>
                      <a:pPr algn="ctr"/>
                      <a:r>
                        <a:rPr lang="en-US" sz="1000" dirty="0" smtClean="0"/>
                        <a:t>Count up to 10 objects •Represent, order and explore numbers to 15 •One more or fewer</a:t>
                      </a:r>
                    </a:p>
                    <a:p>
                      <a:pPr algn="ctr"/>
                      <a:r>
                        <a:rPr lang="en-GB" sz="1400" b="1" dirty="0" smtClean="0">
                          <a:solidFill>
                            <a:schemeClr val="bg1">
                              <a:lumMod val="50000"/>
                            </a:schemeClr>
                          </a:solidFill>
                        </a:rPr>
                        <a:t>Numbers beyond 20 </a:t>
                      </a:r>
                    </a:p>
                    <a:p>
                      <a:pPr algn="ctr"/>
                      <a:r>
                        <a:rPr lang="en-US" sz="1000" dirty="0" smtClean="0"/>
                        <a:t>One more one less •Estimate and count •Grouping and sharing</a:t>
                      </a:r>
                      <a:endParaRPr lang="en-US" sz="1000" b="1" dirty="0" smtClean="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1" dirty="0" smtClean="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400" b="1" dirty="0" smtClean="0">
                          <a:solidFill>
                            <a:schemeClr val="bg1">
                              <a:lumMod val="50000"/>
                            </a:schemeClr>
                          </a:solidFill>
                        </a:rPr>
                        <a:t>Money </a:t>
                      </a:r>
                    </a:p>
                    <a:p>
                      <a:pPr algn="ctr"/>
                      <a:r>
                        <a:rPr lang="en-US" sz="1000" dirty="0" smtClean="0"/>
                        <a:t>Coin recognition and values •Combinations to total 20p •Change from 10p</a:t>
                      </a:r>
                    </a:p>
                    <a:p>
                      <a:pPr algn="ctr"/>
                      <a:r>
                        <a:rPr lang="en-GB" sz="1400" b="1" dirty="0" smtClean="0">
                          <a:solidFill>
                            <a:schemeClr val="bg1">
                              <a:lumMod val="50000"/>
                            </a:schemeClr>
                          </a:solidFill>
                        </a:rPr>
                        <a:t>Measures</a:t>
                      </a:r>
                    </a:p>
                    <a:p>
                      <a:pPr algn="ctr"/>
                      <a:r>
                        <a:rPr lang="en-US" sz="1000" dirty="0" smtClean="0"/>
                        <a:t>Describe capacities •Compare volumes •Compare weights •Estimate, compare and order lengths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dirty="0" smtClean="0">
                        <a:solidFill>
                          <a:schemeClr val="bg1">
                            <a:lumMod val="50000"/>
                          </a:schemeClr>
                        </a:solidFill>
                      </a:endParaRPr>
                    </a:p>
                    <a:p>
                      <a:pPr algn="ctr"/>
                      <a:r>
                        <a:rPr lang="en-US" sz="1400" b="1" dirty="0" smtClean="0">
                          <a:solidFill>
                            <a:schemeClr val="bg1">
                              <a:lumMod val="50000"/>
                            </a:schemeClr>
                          </a:solidFill>
                        </a:rPr>
                        <a:t>Exploration of patterns within number</a:t>
                      </a:r>
                      <a:endParaRPr lang="en-US" sz="1400" b="1" dirty="0">
                        <a:solidFill>
                          <a:schemeClr val="bg1">
                            <a:lumMod val="50000"/>
                          </a:schemeClr>
                        </a:solidFill>
                      </a:endParaRPr>
                    </a:p>
                    <a:p>
                      <a:pPr marL="171450" indent="-171450" algn="ctr">
                        <a:buFont typeface="Arial" panose="020B0604020202020204" pitchFamily="34" charset="0"/>
                        <a:buChar char="•"/>
                      </a:pPr>
                      <a:r>
                        <a:rPr lang="en-US" sz="1000" dirty="0"/>
                        <a:t>Explore numbers and strategies •Recognise and extend patterns •Apply number, shape and measures knowledge •Count forwards and </a:t>
                      </a:r>
                      <a:r>
                        <a:rPr lang="en-US" sz="1000" dirty="0" smtClean="0"/>
                        <a:t>backwards</a:t>
                      </a:r>
                      <a:endParaRPr lang="en-US" sz="10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38518" y="640849"/>
            <a:ext cx="618138" cy="618138"/>
          </a:xfrm>
          <a:prstGeom prst="rect">
            <a:avLst/>
          </a:prstGeom>
        </p:spPr>
      </p:pic>
      <p:pic>
        <p:nvPicPr>
          <p:cNvPr id="10" name="Picture 9">
            <a:extLst>
              <a:ext uri="{FF2B5EF4-FFF2-40B4-BE49-F238E27FC236}">
                <a16:creationId xmlns:a16="http://schemas.microsoft.com/office/drawing/2014/main" id="{30157211-15A6-45F5-9E66-2145B945ED82}"/>
              </a:ext>
            </a:extLst>
          </p:cNvPr>
          <p:cNvPicPr>
            <a:picLocks noChangeAspect="1"/>
          </p:cNvPicPr>
          <p:nvPr/>
        </p:nvPicPr>
        <p:blipFill>
          <a:blip r:embed="rId3"/>
          <a:stretch>
            <a:fillRect/>
          </a:stretch>
        </p:blipFill>
        <p:spPr>
          <a:xfrm>
            <a:off x="585926" y="0"/>
            <a:ext cx="865187" cy="1018354"/>
          </a:xfrm>
          <a:prstGeom prst="rect">
            <a:avLst/>
          </a:prstGeom>
        </p:spPr>
      </p:pic>
    </p:spTree>
    <p:extLst>
      <p:ext uri="{BB962C8B-B14F-4D97-AF65-F5344CB8AC3E}">
        <p14:creationId xmlns:p14="http://schemas.microsoft.com/office/powerpoint/2010/main" val="350021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23-23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08513707"/>
              </p:ext>
            </p:extLst>
          </p:nvPr>
        </p:nvGraphicFramePr>
        <p:xfrm>
          <a:off x="262488" y="492233"/>
          <a:ext cx="11459364" cy="628624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p>
                      <a:pPr algn="ctr"/>
                      <a:r>
                        <a:rPr lang="en-US" sz="1800" dirty="0" smtClean="0">
                          <a:latin typeface="Amatic SC" panose="00000500000000000000" pitchFamily="2" charset="-79"/>
                          <a:cs typeface="Amatic SC" panose="00000500000000000000" pitchFamily="2" charset="-79"/>
                        </a:rPr>
                        <a:t> </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p>
                      <a:pPr algn="ctr"/>
                      <a:r>
                        <a:rPr lang="en-US" sz="1800" dirty="0" smtClean="0">
                          <a:latin typeface="Amatic SC" panose="00000500000000000000" pitchFamily="2" charset="-79"/>
                          <a:cs typeface="Amatic SC" panose="00000500000000000000" pitchFamily="2" charset="-79"/>
                        </a:rPr>
                        <a:t> </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  </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vMerge="1">
                  <a:txBody>
                    <a:bodyPr/>
                    <a:lstStyle/>
                    <a:p>
                      <a:pPr algn="ct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2">
                  <a:txBody>
                    <a:bodyPr/>
                    <a:lstStyle/>
                    <a:p>
                      <a:pPr algn="ctr"/>
                      <a:r>
                        <a:rPr lang="en-US" sz="2400" b="1" dirty="0">
                          <a:latin typeface="Amatic SC" panose="00000500000000000000" pitchFamily="2" charset="-79"/>
                          <a:cs typeface="Amatic SC" panose="00000500000000000000" pitchFamily="2" charset="-79"/>
                        </a:rPr>
                        <a:t>Understanding the </a:t>
                      </a:r>
                      <a:r>
                        <a:rPr lang="en-US" sz="2400" b="1" dirty="0" smtClean="0">
                          <a:latin typeface="Amatic SC" panose="00000500000000000000" pitchFamily="2" charset="-79"/>
                          <a:cs typeface="Amatic SC" panose="00000500000000000000" pitchFamily="2" charset="-79"/>
                        </a:rPr>
                        <a:t>world </a:t>
                      </a:r>
                      <a:endParaRPr lang="en-US" sz="2400" b="1" dirty="0">
                        <a:latin typeface="Amatic SC" panose="00000500000000000000" pitchFamily="2" charset="-79"/>
                        <a:cs typeface="Amatic SC" panose="00000500000000000000" pitchFamily="2" charset="-79"/>
                      </a:endParaRPr>
                    </a:p>
                    <a:p>
                      <a:pPr algn="ctr"/>
                      <a:endParaRPr lang="en-US" sz="2400" b="1" dirty="0">
                        <a:latin typeface="Amatic SC" panose="00000500000000000000" pitchFamily="2" charset="-79"/>
                        <a:cs typeface="Amatic SC" panose="00000500000000000000" pitchFamily="2" charset="-79"/>
                      </a:endParaRP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a:t>
                      </a:r>
                      <a:r>
                        <a:rPr lang="en-US" sz="800" dirty="0" smtClean="0"/>
                        <a:t>parks</a:t>
                      </a:r>
                      <a:r>
                        <a:rPr lang="en-US" sz="800" baseline="0" dirty="0" smtClean="0"/>
                        <a:t> </a:t>
                      </a:r>
                      <a:r>
                        <a:rPr lang="en-US" sz="800" dirty="0" smtClean="0"/>
                        <a:t>and </a:t>
                      </a:r>
                      <a:r>
                        <a:rPr lang="en-US" sz="800" dirty="0"/>
                        <a:t>museums to meeting important members of society such as police </a:t>
                      </a:r>
                      <a:r>
                        <a:rPr lang="en-US" sz="800" dirty="0" smtClean="0"/>
                        <a:t>officers</a:t>
                      </a:r>
                      <a:r>
                        <a:rPr lang="en-US" sz="800" baseline="0" dirty="0" smtClean="0"/>
                        <a:t> </a:t>
                      </a:r>
                      <a:r>
                        <a:rPr lang="en-US" sz="800" dirty="0" smtClean="0"/>
                        <a:t>and </a:t>
                      </a:r>
                      <a:r>
                        <a:rPr lang="en-US" sz="800" dirty="0"/>
                        <a:t>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a:t>
                      </a:r>
                      <a:r>
                        <a:rPr lang="en-GB" sz="700" b="0" dirty="0" smtClean="0">
                          <a:solidFill>
                            <a:schemeClr val="tx1"/>
                          </a:solidFill>
                          <a:effectLst/>
                          <a:latin typeface="+mn-lt"/>
                          <a:ea typeface="Calibri" panose="020F0502020204030204" pitchFamily="34" charset="0"/>
                          <a:cs typeface="Amatic SC" panose="00000500000000000000" pitchFamily="2" charset="-79"/>
                        </a:rPr>
                        <a:t>. </a:t>
                      </a:r>
                      <a:r>
                        <a:rPr lang="en-US" sz="700" dirty="0" smtClean="0">
                          <a:latin typeface="+mn-lt"/>
                        </a:rPr>
                        <a:t>Name </a:t>
                      </a:r>
                      <a:r>
                        <a:rPr lang="en-US" sz="700" dirty="0">
                          <a:latin typeface="+mn-lt"/>
                        </a:rPr>
                        <a:t>and describe people who are familiar to them. </a:t>
                      </a:r>
                      <a:endParaRPr lang="en-US" sz="700" dirty="0" smtClean="0">
                        <a:latin typeface="+mn-lt"/>
                      </a:endParaRP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Navigating </a:t>
                      </a:r>
                      <a:r>
                        <a:rPr lang="en-GB" sz="700" b="0" dirty="0">
                          <a:solidFill>
                            <a:schemeClr val="tx1"/>
                          </a:solidFill>
                          <a:effectLst/>
                          <a:latin typeface="+mn-lt"/>
                          <a:ea typeface="Calibri" panose="020F0502020204030204" pitchFamily="34" charset="0"/>
                          <a:cs typeface="Amatic SC" panose="00000500000000000000" pitchFamily="2" charset="-79"/>
                        </a:rPr>
                        <a:t>around our classroom and outdoor </a:t>
                      </a:r>
                      <a:r>
                        <a:rPr lang="en-GB" sz="700" b="0" dirty="0" smtClean="0">
                          <a:solidFill>
                            <a:schemeClr val="tx1"/>
                          </a:solidFill>
                          <a:effectLst/>
                          <a:latin typeface="+mn-lt"/>
                          <a:ea typeface="Calibri" panose="020F0502020204030204" pitchFamily="34" charset="0"/>
                          <a:cs typeface="Amatic SC" panose="00000500000000000000" pitchFamily="2" charset="-79"/>
                        </a:rPr>
                        <a:t>areas.</a:t>
                      </a: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Listen </a:t>
                      </a:r>
                      <a:r>
                        <a:rPr lang="en-GB" sz="700" b="0" dirty="0">
                          <a:solidFill>
                            <a:schemeClr val="tx1"/>
                          </a:solidFill>
                          <a:effectLst/>
                          <a:latin typeface="+mn-lt"/>
                          <a:ea typeface="Calibri" panose="020F0502020204030204" pitchFamily="34" charset="0"/>
                          <a:cs typeface="Amatic SC" panose="00000500000000000000" pitchFamily="2" charset="-79"/>
                        </a:rPr>
                        <a:t>out for and make note of children’s discussion between themselves regarding their experience of past birthday celebrations</a:t>
                      </a:r>
                      <a:r>
                        <a:rPr lang="en-GB" sz="700" b="0" dirty="0" smtClean="0">
                          <a:solidFill>
                            <a:schemeClr val="tx1"/>
                          </a:solidFill>
                          <a:effectLst/>
                          <a:latin typeface="+mn-lt"/>
                          <a:ea typeface="Calibri" panose="020F0502020204030204" pitchFamily="34" charset="0"/>
                          <a:cs typeface="Amatic SC" panose="00000500000000000000" pitchFamily="2" charset="-79"/>
                        </a:rPr>
                        <a:t>.</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smtClean="0">
                          <a:solidFill>
                            <a:schemeClr val="tx1"/>
                          </a:solidFill>
                          <a:latin typeface="+mn-lt"/>
                        </a:rPr>
                        <a:t>Name and describe</a:t>
                      </a:r>
                      <a:r>
                        <a:rPr lang="en-GB" sz="700" baseline="0" dirty="0" smtClean="0">
                          <a:solidFill>
                            <a:schemeClr val="tx1"/>
                          </a:solidFill>
                          <a:latin typeface="+mn-lt"/>
                        </a:rPr>
                        <a:t> people who are familiar to them.</a:t>
                      </a:r>
                      <a:endParaRPr lang="en-GB" sz="700" dirty="0" smtClean="0">
                        <a:solidFill>
                          <a:schemeClr val="tx1"/>
                        </a:solidFill>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solidFill>
                            <a:schemeClr val="tx1"/>
                          </a:solidFill>
                          <a:latin typeface="+mn-lt"/>
                        </a:rPr>
                        <a:t>Dangerous dinosaurs-</a:t>
                      </a:r>
                      <a:r>
                        <a:rPr lang="en-US" sz="700" baseline="0" dirty="0" smtClean="0">
                          <a:solidFill>
                            <a:schemeClr val="tx1"/>
                          </a:solidFill>
                          <a:latin typeface="+mn-lt"/>
                        </a:rPr>
                        <a:t> how life is different to that in the prehistoric age. Explore changes through volcano experiment.</a:t>
                      </a:r>
                      <a:endParaRPr lang="en-GB" sz="700" dirty="0">
                        <a:solidFill>
                          <a:schemeClr val="tx1"/>
                        </a:solidFill>
                        <a:latin typeface="+mn-lt"/>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Share </a:t>
                      </a:r>
                      <a:r>
                        <a:rPr lang="en-GB" sz="700" b="0" dirty="0">
                          <a:solidFill>
                            <a:schemeClr val="tx1"/>
                          </a:solidFill>
                          <a:effectLst/>
                          <a:latin typeface="+mn-lt"/>
                          <a:ea typeface="Calibri" panose="020F0502020204030204" pitchFamily="34" charset="0"/>
                          <a:cs typeface="Amatic SC" panose="00000500000000000000" pitchFamily="2" charset="-79"/>
                        </a:rPr>
                        <a:t>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Use</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computer programme to design a dinosaur.</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a:t>
                      </a:r>
                      <a:r>
                        <a:rPr lang="en-GB" sz="700" b="0" dirty="0" smtClean="0">
                          <a:solidFill>
                            <a:schemeClr val="tx1"/>
                          </a:solidFill>
                          <a:effectLst/>
                          <a:latin typeface="+mn-lt"/>
                          <a:ea typeface="Calibri" panose="020F0502020204030204" pitchFamily="34" charset="0"/>
                          <a:cs typeface="Amatic SC" panose="00000500000000000000" pitchFamily="2" charset="-79"/>
                        </a:rPr>
                        <a:t>Jolly Christmas </a:t>
                      </a:r>
                      <a:r>
                        <a:rPr lang="en-GB" sz="700" b="0" dirty="0">
                          <a:solidFill>
                            <a:schemeClr val="tx1"/>
                          </a:solidFill>
                          <a:effectLst/>
                          <a:latin typeface="+mn-lt"/>
                          <a:ea typeface="Calibri" panose="020F0502020204030204" pitchFamily="34" charset="0"/>
                          <a:cs typeface="Amatic SC" panose="00000500000000000000" pitchFamily="2" charset="-79"/>
                        </a:rPr>
                        <a:t>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a:t>
                      </a:r>
                      <a:r>
                        <a:rPr lang="en-GB" sz="700" b="0" dirty="0" smtClean="0">
                          <a:solidFill>
                            <a:schemeClr val="tx1"/>
                          </a:solidFill>
                          <a:effectLst/>
                          <a:latin typeface="+mn-lt"/>
                          <a:ea typeface="Calibri" panose="020F0502020204030204" pitchFamily="34" charset="0"/>
                          <a:cs typeface="Amatic SC" panose="00000500000000000000" pitchFamily="2" charset="-79"/>
                        </a:rPr>
                        <a:t>and discuss different celebrations.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US" sz="700" dirty="0" smtClean="0">
                          <a:latin typeface="+mn-lt"/>
                        </a:rPr>
                        <a:t>Talk about members of their immediate family and community.</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Become</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aware with school surroundings through seasonal walks.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After close observation, draw pictures of the natural world, including animals</a:t>
                      </a:r>
                      <a:r>
                        <a:rPr lang="en-US" sz="700" baseline="0" dirty="0" smtClean="0"/>
                        <a:t> during ‘Exploring Autumn’ topic.</a:t>
                      </a: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dirty="0" smtClean="0">
                          <a:solidFill>
                            <a:schemeClr val="tx1"/>
                          </a:solidFill>
                          <a:latin typeface="+mn-lt"/>
                        </a:rPr>
                        <a:t>Explore the local community through walks </a:t>
                      </a:r>
                      <a:r>
                        <a:rPr lang="en-GB" sz="700" dirty="0" err="1" smtClean="0">
                          <a:solidFill>
                            <a:schemeClr val="tx1"/>
                          </a:solidFill>
                          <a:latin typeface="+mn-lt"/>
                        </a:rPr>
                        <a:t>eg</a:t>
                      </a:r>
                      <a:r>
                        <a:rPr lang="en-GB" sz="700" dirty="0" smtClean="0">
                          <a:solidFill>
                            <a:schemeClr val="tx1"/>
                          </a:solidFill>
                          <a:latin typeface="+mn-lt"/>
                        </a:rPr>
                        <a:t>. Post office at</a:t>
                      </a:r>
                      <a:r>
                        <a:rPr lang="en-GB" sz="700" baseline="0" dirty="0" smtClean="0">
                          <a:solidFill>
                            <a:schemeClr val="tx1"/>
                          </a:solidFill>
                          <a:latin typeface="+mn-lt"/>
                        </a:rPr>
                        <a:t> Christmas.</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Learn about people who help us at night time.</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Explore space through our ‘Starry Night’ topic. Make comparisons through the memorable experience of exploring</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a route at school in the daytime and then again at night time.</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Nocturnal Animals Making sense of different environments and </a:t>
                      </a:r>
                      <a:r>
                        <a:rPr lang="en-US" sz="700" dirty="0" smtClean="0">
                          <a:latin typeface="+mn-lt"/>
                        </a:rPr>
                        <a:t>habitats.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Understand the importance of sleep and learn</a:t>
                      </a:r>
                      <a:r>
                        <a:rPr lang="en-US" sz="700" baseline="0" dirty="0" smtClean="0"/>
                        <a:t> about what happens at night time when we are sleeping.</a:t>
                      </a: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 Trip to our local lake (to link with creep, crawl and wriggle) discuss what we will see on our journey to the lakes and how we will get there.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 </a:t>
                      </a:r>
                      <a:r>
                        <a:rPr lang="en-GB" sz="700" dirty="0" smtClean="0">
                          <a:latin typeface="+mn-lt"/>
                        </a:rPr>
                        <a:t>Building a ‘Bug Hotel’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Introduce </a:t>
                      </a:r>
                      <a:r>
                        <a:rPr lang="en-GB" sz="700" b="0" dirty="0">
                          <a:solidFill>
                            <a:schemeClr val="tx1"/>
                          </a:solidFill>
                          <a:effectLst/>
                          <a:latin typeface="+mn-lt"/>
                          <a:ea typeface="Calibri" panose="020F0502020204030204" pitchFamily="34" charset="0"/>
                          <a:cs typeface="Amatic SC" panose="00000500000000000000" pitchFamily="2" charset="-79"/>
                        </a:rPr>
                        <a:t>the children to recycling and how it can take care of our world. Look at what rubbish can do to our environment and animals. </a:t>
                      </a:r>
                      <a:r>
                        <a:rPr lang="en-US" sz="700" dirty="0"/>
                        <a:t>Create opportunities to discuss how we care for the natural world around us</a:t>
                      </a:r>
                      <a:r>
                        <a:rPr lang="en-US" sz="700" dirty="0" smtClean="0"/>
                        <a:t>.</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make comments on the weather, culture, clothing, housing.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latin typeface="+mn-lt"/>
                        </a:rPr>
                        <a:t>Change in living things – Changes in the leaves, weather, </a:t>
                      </a:r>
                      <a:r>
                        <a:rPr lang="en-US" sz="700" dirty="0" smtClean="0">
                          <a:latin typeface="+mn-lt"/>
                        </a:rPr>
                        <a:t>seasons. (Long ago)</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latin typeface="+mn-lt"/>
                        </a:rPr>
                        <a:t>Draw </a:t>
                      </a:r>
                      <a:r>
                        <a:rPr lang="en-US" sz="700" dirty="0">
                          <a:latin typeface="+mn-lt"/>
                        </a:rPr>
                        <a:t>children’s attention to the immediate environment, introducing and modelling new vocabulary where appropriate. </a:t>
                      </a:r>
                      <a:endParaRPr lang="en-US" sz="700" dirty="0" smtClean="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t>Encourage interactions with the outdoors to foster curiosity and give children freedom to touch, smell and hear the natural world around them during hands-on experiences. </a:t>
                      </a: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Changes in ourselves over</a:t>
                      </a:r>
                      <a:r>
                        <a:rPr lang="en-US" sz="700" baseline="0" dirty="0" smtClean="0"/>
                        <a:t> time (Long ago).</a:t>
                      </a: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Use the </a:t>
                      </a:r>
                      <a:r>
                        <a:rPr lang="en-US" sz="700" b="0" dirty="0" err="1" smtClean="0">
                          <a:solidFill>
                            <a:schemeClr val="tx1"/>
                          </a:solidFill>
                          <a:effectLst/>
                          <a:latin typeface="+mn-lt"/>
                          <a:ea typeface="Calibri" panose="020F0502020204030204" pitchFamily="34" charset="0"/>
                          <a:cs typeface="Amatic SC" panose="00000500000000000000" pitchFamily="2" charset="-79"/>
                        </a:rPr>
                        <a:t>BeeBots</a:t>
                      </a:r>
                      <a:endParaRPr lang="en-US"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Comment on images of familiar situations in the past (Black Country Living Museum).</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Compare</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and contrast characters from stories, including figures from the past.</a:t>
                      </a: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Use </a:t>
                      </a:r>
                      <a:r>
                        <a:rPr lang="en-GB" sz="700" b="0" dirty="0" err="1" smtClean="0">
                          <a:solidFill>
                            <a:schemeClr val="tx1"/>
                          </a:solidFill>
                          <a:effectLst/>
                          <a:latin typeface="+mn-lt"/>
                          <a:ea typeface="Calibri" panose="020F0502020204030204" pitchFamily="34" charset="0"/>
                          <a:cs typeface="Amatic SC" panose="00000500000000000000" pitchFamily="2" charset="-79"/>
                        </a:rPr>
                        <a:t>Handa’s</a:t>
                      </a:r>
                      <a:r>
                        <a:rPr lang="en-GB" sz="700" b="0" dirty="0" smtClean="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latin typeface="+mn-lt"/>
                        </a:rPr>
                        <a:t>Environments – Features of local environment Maps of local area Comparing places on Google Earth – how are they similar/different?</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Use images, video clips, shared texts and other resources to bring the wider world into the classroom. Listen to what children say about what they see </a:t>
                      </a:r>
                      <a:r>
                        <a:rPr lang="en-US" sz="700" dirty="0" smtClean="0">
                          <a:latin typeface="+mn-lt"/>
                        </a:rPr>
                        <a:t>importance to the community.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dirty="0" smtClean="0">
                          <a:solidFill>
                            <a:schemeClr val="tx1"/>
                          </a:solidFill>
                          <a:effectLst/>
                          <a:latin typeface="+mn-lt"/>
                          <a:ea typeface="Calibri" panose="020F0502020204030204" pitchFamily="34" charset="0"/>
                          <a:cs typeface="Amatic SC" panose="00000500000000000000" pitchFamily="2" charset="-79"/>
                        </a:rPr>
                        <a:t>Explore the global community and how living thing</a:t>
                      </a:r>
                      <a:r>
                        <a:rPr lang="en-US" sz="700" b="0" baseline="0" dirty="0" smtClean="0">
                          <a:solidFill>
                            <a:schemeClr val="tx1"/>
                          </a:solidFill>
                          <a:effectLst/>
                          <a:latin typeface="+mn-lt"/>
                          <a:ea typeface="Calibri" panose="020F0502020204030204" pitchFamily="34" charset="0"/>
                          <a:cs typeface="Amatic SC" panose="00000500000000000000" pitchFamily="2" charset="-79"/>
                        </a:rPr>
                        <a:t>s and climates differ around the world.</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smtClean="0">
                          <a:solidFill>
                            <a:schemeClr val="tx1"/>
                          </a:solidFill>
                          <a:effectLst/>
                          <a:latin typeface="+mn-lt"/>
                          <a:ea typeface="Calibri" panose="020F0502020204030204" pitchFamily="34" charset="0"/>
                          <a:cs typeface="Amatic SC" panose="00000500000000000000" pitchFamily="2" charset="-79"/>
                        </a:rPr>
                        <a:t>Recognise that people have different beliefs and celebrate special times in different ways.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0" baseline="0" dirty="0" smtClean="0">
                          <a:solidFill>
                            <a:schemeClr val="tx1"/>
                          </a:solidFill>
                          <a:effectLst/>
                          <a:latin typeface="+mn-lt"/>
                          <a:ea typeface="Calibri" panose="020F0502020204030204" pitchFamily="34" charset="0"/>
                          <a:cs typeface="Amatic SC" panose="00000500000000000000" pitchFamily="2" charset="-79"/>
                        </a:rPr>
                        <a:t>Recognise that some environments are different to the ones that we live in.</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endParaRPr lang="en-US" sz="700" b="0" dirty="0" smtClean="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smtClean="0">
                          <a:solidFill>
                            <a:schemeClr val="tx1"/>
                          </a:solidFill>
                          <a:effectLst/>
                          <a:latin typeface="+mn-lt"/>
                          <a:ea typeface="Calibri" panose="020F0502020204030204" pitchFamily="34" charset="0"/>
                          <a:cs typeface="Amatic SC" panose="00000500000000000000" pitchFamily="2" charset="-79"/>
                        </a:rPr>
                        <a:t> </a:t>
                      </a:r>
                    </a:p>
                    <a:p>
                      <a:r>
                        <a:rPr lang="en-GB" sz="700" b="0" dirty="0" smtClean="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US" sz="700" dirty="0" smtClean="0">
                          <a:latin typeface="+mn-lt"/>
                        </a:rPr>
                        <a:t>Materials</a:t>
                      </a:r>
                      <a:r>
                        <a:rPr lang="en-US" sz="700" dirty="0">
                          <a:latin typeface="+mn-lt"/>
                        </a:rPr>
                        <a:t>: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smtClean="0">
                          <a:solidFill>
                            <a:schemeClr val="tx1"/>
                          </a:solidFill>
                          <a:effectLst/>
                          <a:latin typeface="+mn-lt"/>
                          <a:ea typeface="Calibri" panose="020F0502020204030204" pitchFamily="34" charset="0"/>
                          <a:cs typeface="Amatic SC" panose="00000500000000000000" pitchFamily="2" charset="-79"/>
                        </a:rPr>
                        <a:t>Animal safari- learning</a:t>
                      </a:r>
                      <a:r>
                        <a:rPr lang="en-US" sz="700" b="0" baseline="0" dirty="0" smtClean="0">
                          <a:solidFill>
                            <a:schemeClr val="tx1"/>
                          </a:solidFill>
                          <a:effectLst/>
                          <a:latin typeface="+mn-lt"/>
                          <a:ea typeface="Calibri" panose="020F0502020204030204" pitchFamily="34" charset="0"/>
                          <a:cs typeface="Amatic SC" panose="00000500000000000000" pitchFamily="2" charset="-79"/>
                        </a:rPr>
                        <a:t> about animals in different countries.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dirty="0"/>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t>Listen to how children communicate their understanding of their own environment and contrasting environments through conversation and in play.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51113" y="773748"/>
            <a:ext cx="628409" cy="628409"/>
          </a:xfrm>
          <a:prstGeom prst="rect">
            <a:avLst/>
          </a:prstGeom>
        </p:spPr>
      </p:pic>
      <p:pic>
        <p:nvPicPr>
          <p:cNvPr id="9" name="Picture 8">
            <a:extLst>
              <a:ext uri="{FF2B5EF4-FFF2-40B4-BE49-F238E27FC236}">
                <a16:creationId xmlns:a16="http://schemas.microsoft.com/office/drawing/2014/main" id="{6128194B-A217-455B-88A9-DB79DB2F1793}"/>
              </a:ext>
            </a:extLst>
          </p:cNvPr>
          <p:cNvPicPr>
            <a:picLocks noChangeAspect="1"/>
          </p:cNvPicPr>
          <p:nvPr/>
        </p:nvPicPr>
        <p:blipFill>
          <a:blip r:embed="rId3"/>
          <a:stretch>
            <a:fillRect/>
          </a:stretch>
        </p:blipFill>
        <p:spPr>
          <a:xfrm>
            <a:off x="585926" y="0"/>
            <a:ext cx="865187" cy="1018354"/>
          </a:xfrm>
          <a:prstGeom prst="rect">
            <a:avLst/>
          </a:prstGeom>
        </p:spPr>
      </p:pic>
    </p:spTree>
    <p:extLst>
      <p:ext uri="{BB962C8B-B14F-4D97-AF65-F5344CB8AC3E}">
        <p14:creationId xmlns:p14="http://schemas.microsoft.com/office/powerpoint/2010/main" val="2315999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102095638"/>
              </p:ext>
            </p:extLst>
          </p:nvPr>
        </p:nvGraphicFramePr>
        <p:xfrm>
          <a:off x="366318" y="524472"/>
          <a:ext cx="11459364" cy="587120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smtClean="0"/>
                        <a:t>Children </a:t>
                      </a:r>
                      <a:r>
                        <a:rPr lang="en-US" sz="800" i="1" dirty="0"/>
                        <a:t>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r>
                        <a:rPr lang="en-GB" sz="1100" dirty="0" smtClean="0">
                          <a:solidFill>
                            <a:schemeClr val="tx1"/>
                          </a:solidFill>
                        </a:rPr>
                        <a:t>. </a:t>
                      </a:r>
                      <a:r>
                        <a:rPr lang="en-US" sz="1100" dirty="0" smtClean="0"/>
                        <a:t>Sing </a:t>
                      </a:r>
                      <a:r>
                        <a:rPr lang="en-US" sz="1100" dirty="0"/>
                        <a:t>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smtClean="0"/>
                        <a:t>The </a:t>
                      </a:r>
                      <a:r>
                        <a:rPr lang="en-US" sz="1100" dirty="0" smtClean="0"/>
                        <a:t>use of story maps, props, puppets &amp; story bags will encourage children to retell, invent and adapt stories</a:t>
                      </a:r>
                      <a:r>
                        <a:rPr lang="en-US" sz="1100" dirty="0" smtClean="0"/>
                        <a:t>.</a:t>
                      </a:r>
                      <a:r>
                        <a:rPr lang="en-GB" sz="1100" dirty="0" smtClean="0">
                          <a:solidFill>
                            <a:schemeClr val="tx1"/>
                          </a:solidFill>
                        </a:rPr>
                        <a:t> Build</a:t>
                      </a:r>
                      <a:r>
                        <a:rPr lang="en-GB" sz="1100" baseline="0" dirty="0" smtClean="0">
                          <a:solidFill>
                            <a:schemeClr val="tx1"/>
                          </a:solidFill>
                        </a:rPr>
                        <a:t> a dinosaur during ‘Dangerous Dinosaurs’ using junk modelling.</a:t>
                      </a:r>
                      <a:endParaRPr lang="en-GB" sz="11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p>
                      <a:pPr algn="ctr"/>
                      <a:endParaRPr lang="en-US" sz="1100" baseline="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US" sz="1100" dirty="0" smtClean="0"/>
                        <a:t>Firework </a:t>
                      </a:r>
                      <a:r>
                        <a:rPr lang="en-US" sz="1100" dirty="0"/>
                        <a:t>pictures, Christmas decorations, Christmas cards, Divas, Christmas </a:t>
                      </a:r>
                      <a:r>
                        <a:rPr lang="en-US" sz="1100" dirty="0" smtClean="0"/>
                        <a:t>songs/poems/ Christmas</a:t>
                      </a:r>
                      <a:r>
                        <a:rPr lang="en-US" sz="1100" baseline="0" dirty="0" smtClean="0"/>
                        <a:t> decorations.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smtClean="0"/>
                        <a:t>Role </a:t>
                      </a:r>
                      <a:r>
                        <a:rPr lang="en-US" sz="1100" dirty="0"/>
                        <a:t>Play of The Nativity </a:t>
                      </a:r>
                      <a:endParaRPr lang="en-US" sz="11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ICT games</a:t>
                      </a:r>
                      <a:r>
                        <a:rPr lang="en-US" sz="1100" baseline="0" dirty="0" smtClean="0"/>
                        <a:t> on the IWB to support phonics and math's skills</a:t>
                      </a:r>
                      <a:r>
                        <a:rPr lang="en-US" sz="1100" baseline="0" dirty="0" smtClean="0"/>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 Exploring sounds and how they can be changed, tapping out of simple rhythms</a:t>
                      </a:r>
                      <a:r>
                        <a:rPr lang="en-US" sz="1100" baseline="0" dirty="0" smtClean="0"/>
                        <a:t> during music lessons. (</a:t>
                      </a:r>
                      <a:r>
                        <a:rPr lang="en-US" sz="1100" baseline="0" dirty="0" err="1" smtClean="0"/>
                        <a:t>Charanga</a:t>
                      </a:r>
                      <a:r>
                        <a:rPr lang="en-US" sz="1100" baseline="0" dirty="0" smtClean="0"/>
                        <a:t>)</a:t>
                      </a:r>
                      <a:endParaRPr lang="en-US" sz="11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dirty="0" smtClean="0">
                          <a:solidFill>
                            <a:schemeClr val="tx1"/>
                          </a:solidFill>
                        </a:rPr>
                        <a:t>Starry night pictures, space pictures,</a:t>
                      </a:r>
                      <a:r>
                        <a:rPr lang="en-GB" sz="1100" baseline="0" dirty="0" smtClean="0">
                          <a:solidFill>
                            <a:schemeClr val="tx1"/>
                          </a:solidFill>
                        </a:rPr>
                        <a:t> using a variety of materials.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a:solidFill>
                            <a:schemeClr val="tx1"/>
                          </a:solidFill>
                        </a:rPr>
                        <a:t>Collage owls / symmetrical butterflies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Making lanterns, Chinese writing, puppet making, Chinese music and </a:t>
                      </a:r>
                      <a:r>
                        <a:rPr lang="en-US" sz="1100" dirty="0" smtClean="0"/>
                        <a:t>composition</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err="1" smtClean="0"/>
                        <a:t>Ipad</a:t>
                      </a:r>
                      <a:r>
                        <a:rPr lang="en-US" sz="1100" dirty="0" smtClean="0"/>
                        <a:t> fact finding</a:t>
                      </a:r>
                      <a:endParaRPr lang="en-US" sz="1100" dirty="0"/>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t>Activities linked to Creep, Crawl and Wriggle (topic</a:t>
                      </a:r>
                      <a:r>
                        <a:rPr lang="en-US" sz="1100" baseline="0" dirty="0" smtClean="0"/>
                        <a:t> not yet available).</a:t>
                      </a:r>
                      <a:r>
                        <a:rPr lang="en-US" sz="1100" dirty="0" smtClean="0"/>
                        <a:t>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Collage-farm </a:t>
                      </a:r>
                      <a:r>
                        <a:rPr lang="en-GB" sz="1100" dirty="0">
                          <a:solidFill>
                            <a:schemeClr val="tx1"/>
                          </a:solidFill>
                        </a:rPr>
                        <a:t>animals / Making houses. </a:t>
                      </a:r>
                      <a:r>
                        <a:rPr lang="en-US" sz="1100" dirty="0"/>
                        <a:t>Pastel drawings, printing, patterns on Easter eggs, </a:t>
                      </a:r>
                      <a:r>
                        <a:rPr lang="en-US" sz="1100" dirty="0" smtClean="0"/>
                        <a:t>Mother’s </a:t>
                      </a:r>
                      <a:r>
                        <a:rPr lang="en-US" sz="1100" dirty="0"/>
                        <a:t>Day crafts Easter crafts Home Corner role play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Artwork themed around Eric Carle / </a:t>
                      </a:r>
                      <a:r>
                        <a:rPr lang="en-US" sz="1100" dirty="0">
                          <a:solidFill>
                            <a:schemeClr val="tx1"/>
                          </a:solidFill>
                        </a:rPr>
                        <a:t>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t>Provide a wide range of props for play which encourage imagination</a:t>
                      </a:r>
                      <a:r>
                        <a:rPr lang="en-US" sz="1100" dirty="0" smtClean="0"/>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rPr>
                        <a:t>Baking cakes</a:t>
                      </a:r>
                      <a:r>
                        <a:rPr lang="en-US" sz="1100" baseline="0" dirty="0" smtClean="0">
                          <a:solidFill>
                            <a:schemeClr val="tx1"/>
                          </a:solidFill>
                        </a:rPr>
                        <a:t> and making picnic food.</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aseline="0" dirty="0" smtClean="0">
                          <a:solidFill>
                            <a:schemeClr val="tx1"/>
                          </a:solidFill>
                        </a:rPr>
                        <a:t>iPads to create pictures linked to ‘Sunshine and Sunflowers’.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aseline="0" dirty="0" smtClean="0">
                          <a:solidFill>
                            <a:schemeClr val="tx1"/>
                          </a:solidFill>
                        </a:rPr>
                        <a:t>Drawing our favourite toys during ‘Long ago’.</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rPr>
                        <a:t>  Design and make </a:t>
                      </a:r>
                      <a:r>
                        <a:rPr lang="en-GB" sz="1100" dirty="0" smtClean="0">
                          <a:solidFill>
                            <a:schemeClr val="tx1"/>
                          </a:solidFill>
                        </a:rPr>
                        <a:t>a Marvellous</a:t>
                      </a:r>
                      <a:r>
                        <a:rPr lang="en-GB" sz="1100" baseline="0" dirty="0" smtClean="0">
                          <a:solidFill>
                            <a:schemeClr val="tx1"/>
                          </a:solidFill>
                        </a:rPr>
                        <a:t> Machine.</a:t>
                      </a:r>
                      <a:endParaRPr lang="en-GB" sz="1100" dirty="0">
                        <a:solidFill>
                          <a:schemeClr val="tx1"/>
                        </a:solidFill>
                      </a:endParaRPr>
                    </a:p>
                    <a:p>
                      <a:pPr algn="ctr"/>
                      <a:endParaRPr lang="en-GB" sz="1100" dirty="0">
                        <a:solidFill>
                          <a:schemeClr val="tx1"/>
                        </a:solidFill>
                      </a:endParaRPr>
                    </a:p>
                    <a:p>
                      <a:pPr algn="ctr"/>
                      <a:r>
                        <a:rPr lang="en-GB" sz="1100" dirty="0">
                          <a:solidFill>
                            <a:schemeClr val="tx1"/>
                          </a:solidFill>
                        </a:rPr>
                        <a:t>Learn a traditional African song and dance and perform it / </a:t>
                      </a:r>
                      <a:r>
                        <a:rPr lang="en-US" sz="1100" dirty="0"/>
                        <a:t>Encourage children to create their own music. </a:t>
                      </a:r>
                      <a:endParaRPr lang="en-GB" sz="1100" dirty="0">
                        <a:solidFill>
                          <a:schemeClr val="tx1"/>
                        </a:solidFill>
                      </a:endParaRPr>
                    </a:p>
                    <a:p>
                      <a:pPr algn="ctr"/>
                      <a:r>
                        <a:rPr lang="en-US" sz="1100" dirty="0"/>
                        <a:t>Junk modelling, houses, bridges boats and transport. </a:t>
                      </a:r>
                    </a:p>
                    <a:p>
                      <a:pPr algn="ctr"/>
                      <a:endParaRPr lang="en-US" sz="1100" dirty="0">
                        <a:solidFill>
                          <a:schemeClr val="tx1"/>
                        </a:solidFill>
                      </a:endParaRPr>
                    </a:p>
                    <a:p>
                      <a:pPr algn="ctr"/>
                      <a:r>
                        <a:rPr lang="en-US" sz="1100" dirty="0"/>
                        <a:t>Exploration of other countries – dressing up in different costumes.</a:t>
                      </a:r>
                    </a:p>
                    <a:p>
                      <a:pPr algn="ctr"/>
                      <a:r>
                        <a:rPr lang="en-US" sz="1100" dirty="0"/>
                        <a:t>Retelling familiar stories Creating outer of space pictures </a:t>
                      </a:r>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smtClean="0">
                          <a:solidFill>
                            <a:schemeClr val="tx1"/>
                          </a:solidFill>
                        </a:rPr>
                        <a:t>Activities</a:t>
                      </a:r>
                      <a:r>
                        <a:rPr lang="en-US" sz="1100" baseline="0" dirty="0" smtClean="0">
                          <a:solidFill>
                            <a:schemeClr val="tx1"/>
                          </a:solidFill>
                        </a:rPr>
                        <a:t> linked to Animal Safari (topic not yet available)</a:t>
                      </a:r>
                      <a:endParaRPr lang="en-US" sz="1100" dirty="0">
                        <a:solidFill>
                          <a:schemeClr val="tx1"/>
                        </a:solidFill>
                      </a:endParaRPr>
                    </a:p>
                    <a:p>
                      <a:pPr algn="ctr"/>
                      <a:endParaRPr lang="en-US" sz="1100" dirty="0">
                        <a:solidFill>
                          <a:schemeClr val="tx1"/>
                        </a:solidFill>
                      </a:endParaRPr>
                    </a:p>
                    <a:p>
                      <a:pPr algn="ctr"/>
                      <a:endParaRPr lang="en-US" sz="1100" dirty="0">
                        <a:solidFill>
                          <a:schemeClr val="tx1"/>
                        </a:solidFill>
                      </a:endParaRPr>
                    </a:p>
                    <a:p>
                      <a:pPr algn="ctr"/>
                      <a:endParaRPr lang="en-US" sz="1100" dirty="0"/>
                    </a:p>
                    <a:p>
                      <a:pPr algn="ctr"/>
                      <a:r>
                        <a:rPr lang="en-US" sz="1100" dirty="0" smtClean="0"/>
                        <a:t>Designing and making our own memory t-shirts during our ‘Moving on’ topic.</a:t>
                      </a:r>
                      <a:endParaRPr lang="en-US" sz="1100" dirty="0"/>
                    </a:p>
                    <a:p>
                      <a:pPr algn="ctr"/>
                      <a:endParaRPr lang="en-US" sz="1100" dirty="0">
                        <a:solidFill>
                          <a:schemeClr val="tx1"/>
                        </a:solidFill>
                      </a:endParaRPr>
                    </a:p>
                    <a:p>
                      <a:pPr algn="ctr"/>
                      <a:endParaRPr lang="en-US" sz="1100" dirty="0">
                        <a:solidFill>
                          <a:schemeClr val="tx1"/>
                        </a:solidFill>
                      </a:endParaRPr>
                    </a:p>
                    <a:p>
                      <a:pPr algn="ctr"/>
                      <a:r>
                        <a:rPr lang="en-US" sz="1100" dirty="0">
                          <a:solidFill>
                            <a:schemeClr val="tx1"/>
                          </a:solidFill>
                        </a:rPr>
                        <a:t>Father’s </a:t>
                      </a:r>
                    </a:p>
                    <a:p>
                      <a:pPr algn="ctr"/>
                      <a:r>
                        <a:rPr lang="en-US" sz="1100" dirty="0">
                          <a:solidFill>
                            <a:schemeClr val="tx1"/>
                          </a:solidFill>
                        </a:rPr>
                        <a:t>Day Crafts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01419" y="970782"/>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1448164" y="442581"/>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a:off x="318057" y="1054780"/>
            <a:ext cx="423530" cy="423530"/>
          </a:xfrm>
          <a:prstGeom prst="rect">
            <a:avLst/>
          </a:prstGeom>
        </p:spPr>
      </p:pic>
      <p:pic>
        <p:nvPicPr>
          <p:cNvPr id="14" name="Picture 13">
            <a:extLst>
              <a:ext uri="{FF2B5EF4-FFF2-40B4-BE49-F238E27FC236}">
                <a16:creationId xmlns:a16="http://schemas.microsoft.com/office/drawing/2014/main" id="{29480545-1CCF-41AA-8813-F60F04817D78}"/>
              </a:ext>
            </a:extLst>
          </p:cNvPr>
          <p:cNvPicPr>
            <a:picLocks noChangeAspect="1"/>
          </p:cNvPicPr>
          <p:nvPr/>
        </p:nvPicPr>
        <p:blipFill>
          <a:blip r:embed="rId7"/>
          <a:stretch>
            <a:fillRect/>
          </a:stretch>
        </p:blipFill>
        <p:spPr>
          <a:xfrm>
            <a:off x="585926" y="0"/>
            <a:ext cx="865187" cy="1018354"/>
          </a:xfrm>
          <a:prstGeom prst="rect">
            <a:avLst/>
          </a:prstGeom>
        </p:spPr>
      </p:pic>
    </p:spTree>
    <p:extLst>
      <p:ext uri="{BB962C8B-B14F-4D97-AF65-F5344CB8AC3E}">
        <p14:creationId xmlns:p14="http://schemas.microsoft.com/office/powerpoint/2010/main" val="1583067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39025859"/>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441941">
                  <a:extLst>
                    <a:ext uri="{9D8B030D-6E8A-4147-A177-3AD203B41FA5}">
                      <a16:colId xmlns:a16="http://schemas.microsoft.com/office/drawing/2014/main" val="872926247"/>
                    </a:ext>
                  </a:extLst>
                </a:gridCol>
                <a:gridCol w="1833342">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best fit Judgement</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23119" y="103051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82551" y="121443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5283" y="1196109"/>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969268" y="1261156"/>
            <a:ext cx="417124" cy="417124"/>
          </a:xfrm>
          <a:prstGeom prst="rect">
            <a:avLst/>
          </a:prstGeom>
        </p:spPr>
      </p:pic>
      <p:pic>
        <p:nvPicPr>
          <p:cNvPr id="15" name="Picture 14">
            <a:extLst>
              <a:ext uri="{FF2B5EF4-FFF2-40B4-BE49-F238E27FC236}">
                <a16:creationId xmlns:a16="http://schemas.microsoft.com/office/drawing/2014/main" id="{B71FF5FB-3D7C-484B-A558-C9E439F8551B}"/>
              </a:ext>
            </a:extLst>
          </p:cNvPr>
          <p:cNvPicPr>
            <a:picLocks noChangeAspect="1"/>
          </p:cNvPicPr>
          <p:nvPr/>
        </p:nvPicPr>
        <p:blipFill>
          <a:blip r:embed="rId10"/>
          <a:stretch>
            <a:fillRect/>
          </a:stretch>
        </p:blipFill>
        <p:spPr>
          <a:xfrm>
            <a:off x="585926" y="0"/>
            <a:ext cx="865187" cy="1018354"/>
          </a:xfrm>
          <a:prstGeom prst="rect">
            <a:avLst/>
          </a:prstGeom>
        </p:spPr>
      </p:pic>
    </p:spTree>
    <p:extLst>
      <p:ext uri="{BB962C8B-B14F-4D97-AF65-F5344CB8AC3E}">
        <p14:creationId xmlns:p14="http://schemas.microsoft.com/office/powerpoint/2010/main" val="197912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9391472"/>
              </p:ext>
            </p:extLst>
          </p:nvPr>
        </p:nvGraphicFramePr>
        <p:xfrm>
          <a:off x="133491" y="479717"/>
          <a:ext cx="11925018" cy="6275389"/>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860904">
                  <a:extLst>
                    <a:ext uri="{9D8B030D-6E8A-4147-A177-3AD203B41FA5}">
                      <a16:colId xmlns:a16="http://schemas.microsoft.com/office/drawing/2014/main" val="872926247"/>
                    </a:ext>
                  </a:extLst>
                </a:gridCol>
                <a:gridCol w="1663531">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799764">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a:t>
                      </a:r>
                    </a:p>
                    <a:p>
                      <a:pPr algn="ctr"/>
                      <a:r>
                        <a:rPr lang="en-US" sz="2400" dirty="0">
                          <a:solidFill>
                            <a:schemeClr val="bg1">
                              <a:lumMod val="50000"/>
                            </a:schemeClr>
                          </a:solidFill>
                          <a:latin typeface="Amatic SC" panose="00000500000000000000" pitchFamily="2" charset="-79"/>
                          <a:cs typeface="Amatic SC" panose="00000500000000000000" pitchFamily="2" charset="-79"/>
                        </a:rPr>
                        <a:t>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a:t>
                      </a:r>
                    </a:p>
                    <a:p>
                      <a:pPr algn="ctr"/>
                      <a:r>
                        <a:rPr lang="en-US" sz="2400" dirty="0">
                          <a:solidFill>
                            <a:schemeClr val="bg1">
                              <a:lumMod val="50000"/>
                            </a:schemeClr>
                          </a:solidFill>
                          <a:latin typeface="Amatic SC" panose="00000500000000000000" pitchFamily="2" charset="-79"/>
                          <a:cs typeface="Amatic SC" panose="00000500000000000000" pitchFamily="2" charset="-79"/>
                        </a:rPr>
                        <a:t>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a:t>
                      </a:r>
                    </a:p>
                    <a:p>
                      <a:pPr algn="ctr"/>
                      <a:r>
                        <a:rPr lang="en-US" sz="2400" dirty="0">
                          <a:solidFill>
                            <a:schemeClr val="bg1">
                              <a:lumMod val="50000"/>
                            </a:schemeClr>
                          </a:solidFill>
                          <a:latin typeface="Amatic SC" panose="00000500000000000000" pitchFamily="2" charset="-79"/>
                          <a:cs typeface="Amatic SC" panose="00000500000000000000" pitchFamily="2" charset="-79"/>
                        </a:rPr>
                        <a:t>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 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 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1913285939"/>
                  </a:ext>
                </a:extLst>
              </a:tr>
              <a:tr h="836790">
                <a:tc rowSpan="3">
                  <a:txBody>
                    <a:bodyPr/>
                    <a:lstStyle/>
                    <a:p>
                      <a:pPr algn="ctr"/>
                      <a:r>
                        <a:rPr lang="en-US" sz="1800" b="1" dirty="0">
                          <a:latin typeface="Amatic SC" panose="00000500000000000000" pitchFamily="2" charset="-79"/>
                          <a:cs typeface="Amatic SC" panose="00000500000000000000" pitchFamily="2" charset="-79"/>
                        </a:rPr>
                        <a:t>These topics are taken from curriculum maestro and are in line with the new EYFS curriculum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b="0" dirty="0">
                          <a:solidFill>
                            <a:schemeClr val="tx1"/>
                          </a:solidFill>
                          <a:latin typeface="+mn-lt"/>
                          <a:cs typeface="Amatic SC" panose="00000500000000000000" pitchFamily="2" charset="-79"/>
                        </a:rPr>
                        <a:t>*Baseline*</a:t>
                      </a:r>
                    </a:p>
                    <a:p>
                      <a:pPr algn="ctr"/>
                      <a:endParaRPr lang="en-GB" sz="2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Sparkle and Shine!</a:t>
                      </a:r>
                      <a:endParaRPr lang="en-US" sz="2000" b="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Starry night</a:t>
                      </a:r>
                    </a:p>
                    <a:p>
                      <a:pPr algn="ctr"/>
                      <a:endParaRPr lang="en-US" sz="20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r>
                        <a:rPr lang="en-US" sz="2000" b="1" dirty="0" err="1" smtClean="0">
                          <a:solidFill>
                            <a:srgbClr val="CC66FF"/>
                          </a:solidFill>
                          <a:latin typeface="Amatic SC" panose="00000500000000000000" pitchFamily="2" charset="-79"/>
                          <a:cs typeface="Amatic SC" panose="00000500000000000000" pitchFamily="2" charset="-79"/>
                        </a:rPr>
                        <a:t>Marvellous</a:t>
                      </a:r>
                      <a:r>
                        <a:rPr lang="en-US" sz="2000" b="1" dirty="0" smtClean="0">
                          <a:solidFill>
                            <a:srgbClr val="CC66FF"/>
                          </a:solidFill>
                          <a:latin typeface="Amatic SC" panose="00000500000000000000" pitchFamily="2" charset="-79"/>
                          <a:cs typeface="Amatic SC" panose="00000500000000000000" pitchFamily="2" charset="-79"/>
                        </a:rPr>
                        <a:t> machines</a:t>
                      </a:r>
                      <a:endParaRPr lang="en-US" sz="20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r>
                        <a:rPr lang="en-US" sz="2000" b="1" dirty="0">
                          <a:solidFill>
                            <a:srgbClr val="00B0F0"/>
                          </a:solidFill>
                          <a:latin typeface="Amatic SC" panose="00000500000000000000" pitchFamily="2" charset="-79"/>
                          <a:cs typeface="Amatic SC" panose="00000500000000000000" pitchFamily="2" charset="-79"/>
                        </a:rPr>
                        <a:t>Big wide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Animal safari</a:t>
                      </a:r>
                      <a:endParaRPr lang="en-GB" sz="2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2272033691"/>
                  </a:ext>
                </a:extLst>
              </a:tr>
              <a:tr h="1273698">
                <a:tc v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Let’s explore</a:t>
                      </a:r>
                      <a:endParaRPr lang="en-US" sz="20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Once upon a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C66FF"/>
                          </a:solidFill>
                          <a:latin typeface="Amatic SC" panose="00000500000000000000" pitchFamily="2" charset="-79"/>
                          <a:cs typeface="Amatic SC" panose="00000500000000000000" pitchFamily="2" charset="-79"/>
                        </a:rPr>
                        <a:t>Long ago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C66FF"/>
                          </a:solidFill>
                          <a:latin typeface="Amatic SC" panose="00000500000000000000" pitchFamily="2" charset="-79"/>
                          <a:cs typeface="Amatic SC" panose="00000500000000000000" pitchFamily="2" charset="-79"/>
                        </a:rPr>
                        <a:t>Creep, crawl and wriggle</a:t>
                      </a:r>
                    </a:p>
                    <a:p>
                      <a:pPr algn="ctr"/>
                      <a:endParaRPr lang="en-US" sz="2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B0F0"/>
                          </a:solidFill>
                          <a:latin typeface="Amatic SC" panose="00000500000000000000" pitchFamily="2" charset="-79"/>
                          <a:cs typeface="Amatic SC" panose="00000500000000000000" pitchFamily="2" charset="-79"/>
                        </a:rPr>
                        <a:t>Sunshine and sunflowers</a:t>
                      </a:r>
                      <a:endParaRPr lang="en-US" sz="2000" b="1" dirty="0">
                        <a:solidFill>
                          <a:srgbClr val="00B0F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Moving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1274775590"/>
                  </a:ext>
                </a:extLst>
              </a:tr>
              <a:tr h="414451">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Dangerous dinosaurs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Winter</a:t>
                      </a:r>
                      <a:r>
                        <a:rPr lang="en-US" sz="2000" b="1" baseline="0" dirty="0" smtClean="0">
                          <a:solidFill>
                            <a:srgbClr val="7030A0"/>
                          </a:solidFill>
                          <a:latin typeface="Amatic SC" panose="00000500000000000000" pitchFamily="2" charset="-79"/>
                          <a:cs typeface="Amatic SC" panose="00000500000000000000" pitchFamily="2" charset="-79"/>
                        </a:rPr>
                        <a:t> Wonderland</a:t>
                      </a:r>
                      <a:endParaRPr lang="en-US" sz="2000" b="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vMerge="1">
                  <a:txBody>
                    <a:bodyPr/>
                    <a:lstStyle/>
                    <a:p>
                      <a:endParaRPr lang="en-GB"/>
                    </a:p>
                  </a:txBody>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Easter</a:t>
                      </a:r>
                      <a:endParaRPr lang="en-US" sz="20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17062975"/>
                  </a:ext>
                </a:extLst>
              </a:tr>
              <a:tr h="1488450">
                <a:tc>
                  <a:txBody>
                    <a:bodyPr/>
                    <a:lstStyle/>
                    <a:p>
                      <a:pPr algn="ctr"/>
                      <a:r>
                        <a:rPr lang="en-US" sz="1800" b="1" dirty="0">
                          <a:latin typeface="Amatic SC" panose="00000500000000000000" pitchFamily="2" charset="-79"/>
                          <a:cs typeface="Amatic SC" panose="00000500000000000000" pitchFamily="2" charset="-79"/>
                        </a:rPr>
                        <a:t>Possible Texts and </a:t>
                      </a:r>
                    </a:p>
                    <a:p>
                      <a:pPr algn="ctr"/>
                      <a:r>
                        <a:rPr lang="en-US" sz="1800" b="1" dirty="0">
                          <a:latin typeface="Amatic SC" panose="00000500000000000000" pitchFamily="2" charset="-79"/>
                          <a:cs typeface="Amatic SC" panose="00000500000000000000" pitchFamily="2" charset="-79"/>
                        </a:rPr>
                        <a:t>‘old </a:t>
                      </a:r>
                      <a:r>
                        <a:rPr lang="en-US" sz="1800" b="1" dirty="0" err="1">
                          <a:latin typeface="Amatic SC" panose="00000500000000000000" pitchFamily="2" charset="-79"/>
                          <a:cs typeface="Amatic SC" panose="00000500000000000000" pitchFamily="2" charset="-79"/>
                        </a:rPr>
                        <a:t>favourites’</a:t>
                      </a:r>
                      <a:r>
                        <a:rPr lang="en-US" sz="1800" b="1" dirty="0">
                          <a:latin typeface="Amatic SC" panose="00000500000000000000" pitchFamily="2" charset="-79"/>
                          <a:cs typeface="Amatic SC" panose="00000500000000000000" pitchFamily="2" charset="-79"/>
                        </a:rPr>
                        <a:t>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We’re going on a bear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Where’s Spot?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Lost and Found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In Every</a:t>
                      </a:r>
                      <a:r>
                        <a:rPr lang="en-GB" sz="1050" baseline="0" dirty="0" smtClean="0">
                          <a:solidFill>
                            <a:schemeClr val="tx1"/>
                          </a:solidFill>
                          <a:latin typeface="+mn-lt"/>
                          <a:cs typeface="Amatic SC" panose="00000500000000000000" pitchFamily="2" charset="-79"/>
                        </a:rPr>
                        <a:t> House in Every Street</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Cave Baby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Dear Dinosaur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Dinosaur Roar!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Tyrannosaurus Drip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Never ask a dinosaur to dinner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Cinderella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Goldilocks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smtClean="0">
                          <a:solidFill>
                            <a:schemeClr val="tx1"/>
                          </a:solidFill>
                          <a:latin typeface="+mn-lt"/>
                          <a:cs typeface="RM Typerighter old" panose="00000400000000000000" pitchFamily="2" charset="-79"/>
                        </a:rPr>
                        <a:t>Christmasaurus</a:t>
                      </a:r>
                      <a:r>
                        <a:rPr lang="en-US" sz="1050" dirty="0" smtClean="0">
                          <a:solidFill>
                            <a:schemeClr val="tx1"/>
                          </a:solidFill>
                          <a:latin typeface="+mn-lt"/>
                          <a:cs typeface="RM Typerighter old" panose="00000400000000000000" pitchFamily="2" charset="-79"/>
                        </a:rPr>
                        <a:t> </a:t>
                      </a: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Dinosaur who pooped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RM Typerighter old" panose="00000400000000000000" pitchFamily="2" charset="-79"/>
                        </a:rPr>
                        <a:t>Mog’s</a:t>
                      </a:r>
                      <a:r>
                        <a:rPr lang="en-US" sz="1050" dirty="0">
                          <a:solidFill>
                            <a:schemeClr val="tx1"/>
                          </a:solidFill>
                          <a:latin typeface="+mn-lt"/>
                          <a:cs typeface="RM Typerighter old" panose="00000400000000000000" pitchFamily="2" charset="-79"/>
                        </a:rPr>
                        <a:t>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Jolly Christmas Postman</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How to catch a star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a:solidFill>
                            <a:schemeClr val="tx1"/>
                          </a:solidFill>
                          <a:latin typeface="+mn-lt"/>
                          <a:cs typeface="RM Typerighter old" panose="00000400000000000000" pitchFamily="2" charset="-79"/>
                        </a:rPr>
                        <a:t>Whatver</a:t>
                      </a:r>
                      <a:r>
                        <a:rPr lang="en-GB" sz="1050" dirty="0">
                          <a:solidFill>
                            <a:schemeClr val="tx1"/>
                          </a:solidFill>
                          <a:latin typeface="+mn-lt"/>
                          <a:cs typeface="RM Typerighter old" panose="00000400000000000000" pitchFamily="2" charset="-79"/>
                        </a:rPr>
                        <a:t> Next!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Owl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RM Typerighter old" panose="00000400000000000000" pitchFamily="2" charset="-79"/>
                        </a:rPr>
                        <a:t>What we’ll </a:t>
                      </a:r>
                      <a:r>
                        <a:rPr lang="en-GB" sz="1050" dirty="0" smtClean="0">
                          <a:solidFill>
                            <a:schemeClr val="tx1"/>
                          </a:solidFill>
                          <a:latin typeface="+mn-lt"/>
                          <a:cs typeface="RM Typerighter old" panose="00000400000000000000" pitchFamily="2" charset="-79"/>
                        </a:rPr>
                        <a:t>build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Rosie’s Hat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Coming</a:t>
                      </a:r>
                      <a:r>
                        <a:rPr lang="en-GB" sz="1050" baseline="0" dirty="0" smtClean="0">
                          <a:solidFill>
                            <a:schemeClr val="tx1"/>
                          </a:solidFill>
                          <a:latin typeface="+mn-lt"/>
                          <a:cs typeface="RM Typerighter old" panose="00000400000000000000" pitchFamily="2" charset="-79"/>
                        </a:rPr>
                        <a:t> to England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RM Typerighter old" panose="00000400000000000000" pitchFamily="2" charset="-79"/>
                        </a:rPr>
                        <a:t>Major Glad, Major Dizzy</a:t>
                      </a:r>
                      <a:endParaRPr lang="en-GB"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What Do Machines Do All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No-Bot the Robot With No Bottom!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RM Typerighter old" panose="00000400000000000000" pitchFamily="2" charset="-79"/>
                        </a:rPr>
                        <a:t>Superworm</a:t>
                      </a:r>
                      <a:endParaRPr lang="en-GB"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Ben Plants a Butterfly Garden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All Are Welcome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Our World: A First Book of Geography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Penguin on Holiday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a:solidFill>
                            <a:schemeClr val="tx1"/>
                          </a:solidFill>
                          <a:latin typeface="+mn-lt"/>
                          <a:cs typeface="Amatic SC" panose="00000500000000000000" pitchFamily="2" charset="-79"/>
                        </a:rPr>
                        <a:t>Handa’s</a:t>
                      </a:r>
                      <a:r>
                        <a:rPr lang="en-US" sz="1050" dirty="0">
                          <a:solidFill>
                            <a:schemeClr val="tx1"/>
                          </a:solidFill>
                          <a:latin typeface="+mn-lt"/>
                          <a:cs typeface="Amatic SC" panose="00000500000000000000" pitchFamily="2" charset="-79"/>
                        </a:rPr>
                        <a:t> </a:t>
                      </a:r>
                      <a:r>
                        <a:rPr lang="en-US" sz="1050" dirty="0" smtClean="0">
                          <a:solidFill>
                            <a:schemeClr val="tx1"/>
                          </a:solidFill>
                          <a:latin typeface="+mn-lt"/>
                          <a:cs typeface="Amatic SC" panose="00000500000000000000" pitchFamily="2" charset="-79"/>
                        </a:rPr>
                        <a:t>Hen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What can you see in Summer?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Shark in the Park!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Errol’s Garden</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1050" dirty="0">
                          <a:solidFill>
                            <a:schemeClr val="tx1"/>
                          </a:solidFill>
                          <a:latin typeface="+mn-lt"/>
                          <a:cs typeface="RM Typerighter old" panose="00000400000000000000" pitchFamily="2" charset="-79"/>
                        </a:rPr>
                        <a:t>The Lion Who Wanted to Love</a:t>
                      </a:r>
                    </a:p>
                    <a:p>
                      <a:pPr algn="ctr"/>
                      <a:r>
                        <a:rPr lang="en-GB" sz="1050" dirty="0">
                          <a:solidFill>
                            <a:schemeClr val="tx1"/>
                          </a:solidFill>
                          <a:latin typeface="+mn-lt"/>
                          <a:cs typeface="RM Typerighter old" panose="00000400000000000000" pitchFamily="2" charset="-79"/>
                        </a:rPr>
                        <a:t>Mama </a:t>
                      </a:r>
                      <a:r>
                        <a:rPr lang="en-GB" sz="1050" dirty="0" err="1">
                          <a:solidFill>
                            <a:schemeClr val="tx1"/>
                          </a:solidFill>
                          <a:latin typeface="+mn-lt"/>
                          <a:cs typeface="RM Typerighter old" panose="00000400000000000000" pitchFamily="2" charset="-79"/>
                        </a:rPr>
                        <a:t>Panya’s</a:t>
                      </a:r>
                      <a:r>
                        <a:rPr lang="en-GB" sz="1050" dirty="0">
                          <a:solidFill>
                            <a:schemeClr val="tx1"/>
                          </a:solidFill>
                          <a:latin typeface="+mn-lt"/>
                          <a:cs typeface="RM Typerighter old" panose="00000400000000000000" pitchFamily="2" charset="-79"/>
                        </a:rPr>
                        <a:t> pancakes</a:t>
                      </a:r>
                    </a:p>
                    <a:p>
                      <a:pPr algn="ctr"/>
                      <a:r>
                        <a:rPr lang="en-GB" sz="1050" dirty="0">
                          <a:solidFill>
                            <a:schemeClr val="tx1"/>
                          </a:solidFill>
                          <a:latin typeface="+mn-lt"/>
                          <a:cs typeface="RM Typerighter old" panose="00000400000000000000" pitchFamily="2" charset="-79"/>
                        </a:rPr>
                        <a:t>The Tiger Who Came to Tea</a:t>
                      </a:r>
                    </a:p>
                    <a:p>
                      <a:pPr algn="ctr"/>
                      <a:endParaRPr lang="en-GB" sz="1050" dirty="0">
                        <a:solidFill>
                          <a:schemeClr val="tx1"/>
                        </a:solidFill>
                        <a:latin typeface="+mn-lt"/>
                        <a:cs typeface="RM Typerighter old" panose="00000400000000000000" pitchFamily="2" charset="-79"/>
                      </a:endParaRPr>
                    </a:p>
                    <a:p>
                      <a:pPr algn="ctr"/>
                      <a:r>
                        <a:rPr lang="en-GB" sz="1050" dirty="0">
                          <a:solidFill>
                            <a:schemeClr val="tx1"/>
                          </a:solidFill>
                          <a:latin typeface="+mn-lt"/>
                          <a:cs typeface="RM Typerighter old" panose="00000400000000000000" pitchFamily="2" charset="-79"/>
                        </a:rPr>
                        <a:t>Say Goodbye…Say Hello</a:t>
                      </a:r>
                    </a:p>
                    <a:p>
                      <a:pPr algn="ctr"/>
                      <a:r>
                        <a:rPr lang="en-GB" sz="1050" dirty="0">
                          <a:solidFill>
                            <a:schemeClr val="tx1"/>
                          </a:solidFill>
                          <a:latin typeface="+mn-lt"/>
                          <a:cs typeface="RM Typerighter old" panose="00000400000000000000" pitchFamily="2" charset="-79"/>
                        </a:rPr>
                        <a:t>A Story about </a:t>
                      </a:r>
                      <a:r>
                        <a:rPr lang="en-GB" sz="1050" dirty="0" err="1">
                          <a:solidFill>
                            <a:schemeClr val="tx1"/>
                          </a:solidFill>
                          <a:latin typeface="+mn-lt"/>
                          <a:cs typeface="RM Typerighter old" panose="00000400000000000000" pitchFamily="2" charset="-79"/>
                        </a:rPr>
                        <a:t>Afiya</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2507345316"/>
                  </a:ext>
                </a:extLst>
              </a:tr>
              <a:tr h="1177431">
                <a:tc>
                  <a:txBody>
                    <a:bodyPr/>
                    <a:lstStyle/>
                    <a:p>
                      <a:pPr algn="ctr"/>
                      <a:r>
                        <a:rPr lang="en-US" sz="1800" b="1" dirty="0">
                          <a:solidFill>
                            <a:schemeClr val="tx1"/>
                          </a:solidFill>
                          <a:latin typeface="Amatic SC" panose="00000500000000000000" pitchFamily="2" charset="-79"/>
                          <a:cs typeface="Amatic SC" panose="00000500000000000000" pitchFamily="2" charset="-79"/>
                        </a:rPr>
                        <a:t>Memorable Experiences</a:t>
                      </a:r>
                      <a:endParaRPr lang="en-GB" sz="18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Teddy</a:t>
                      </a:r>
                      <a:r>
                        <a:rPr lang="en-US" sz="1050" baseline="0" dirty="0" smtClean="0">
                          <a:solidFill>
                            <a:schemeClr val="tx1"/>
                          </a:solidFill>
                          <a:latin typeface="+mn-lt"/>
                          <a:cs typeface="Amatic SC" panose="00000500000000000000" pitchFamily="2" charset="-79"/>
                        </a:rPr>
                        <a:t> Bear’s picnic</a:t>
                      </a:r>
                      <a:endParaRPr lang="en-US"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Exploring the school</a:t>
                      </a:r>
                      <a:r>
                        <a:rPr lang="en-US" sz="1050" baseline="0" dirty="0" smtClean="0">
                          <a:solidFill>
                            <a:schemeClr val="tx1"/>
                          </a:solidFill>
                          <a:latin typeface="+mn-lt"/>
                          <a:cs typeface="Amatic SC" panose="00000500000000000000" pitchFamily="2" charset="-79"/>
                        </a:rPr>
                        <a:t> grounds.</a:t>
                      </a:r>
                      <a:endParaRPr lang="en-US"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Prehistoric dinosaur safari hunt.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Food</a:t>
                      </a:r>
                      <a:r>
                        <a:rPr lang="en-GB" sz="1050" baseline="0" dirty="0" smtClean="0">
                          <a:solidFill>
                            <a:schemeClr val="tx1"/>
                          </a:solidFill>
                          <a:latin typeface="+mn-lt"/>
                          <a:cs typeface="Amatic SC" panose="00000500000000000000" pitchFamily="2" charset="-79"/>
                        </a:rPr>
                        <a:t> tasting from around the world.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err="1" smtClean="0">
                          <a:solidFill>
                            <a:schemeClr val="tx1"/>
                          </a:solidFill>
                          <a:latin typeface="+mn-lt"/>
                          <a:cs typeface="Amatic SC" panose="00000500000000000000" pitchFamily="2" charset="-79"/>
                        </a:rPr>
                        <a:t>Fairytale</a:t>
                      </a:r>
                      <a:r>
                        <a:rPr lang="en-GB" sz="1050" baseline="0" dirty="0" smtClean="0">
                          <a:solidFill>
                            <a:schemeClr val="tx1"/>
                          </a:solidFill>
                          <a:latin typeface="+mn-lt"/>
                          <a:cs typeface="Amatic SC" panose="00000500000000000000" pitchFamily="2" charset="-79"/>
                        </a:rPr>
                        <a:t> Fancy dress 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Walk to the post office to post a letter to </a:t>
                      </a:r>
                      <a:r>
                        <a:rPr lang="en-GB" sz="1050" dirty="0" smtClean="0">
                          <a:solidFill>
                            <a:schemeClr val="tx1"/>
                          </a:solidFill>
                          <a:latin typeface="+mn-lt"/>
                          <a:cs typeface="Amatic SC" panose="00000500000000000000" pitchFamily="2" charset="-79"/>
                        </a:rPr>
                        <a:t>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School trip</a:t>
                      </a:r>
                      <a:r>
                        <a:rPr lang="en-GB" sz="1050" baseline="0" dirty="0" smtClean="0">
                          <a:solidFill>
                            <a:schemeClr val="tx1"/>
                          </a:solidFill>
                          <a:latin typeface="+mn-lt"/>
                          <a:cs typeface="Amatic SC" panose="00000500000000000000" pitchFamily="2" charset="-79"/>
                        </a:rPr>
                        <a:t> to Winter Wonderland.</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a:txBody>
                    <a:bodyPr/>
                    <a:lstStyle/>
                    <a:p>
                      <a:pPr algn="ctr"/>
                      <a:r>
                        <a:rPr lang="en-US" sz="1050" dirty="0">
                          <a:solidFill>
                            <a:schemeClr val="tx1"/>
                          </a:solidFill>
                          <a:latin typeface="+mn-lt"/>
                          <a:cs typeface="Amatic SC" panose="00000500000000000000" pitchFamily="2" charset="-79"/>
                        </a:rPr>
                        <a:t>Invite children to explore the school at night time.</a:t>
                      </a:r>
                    </a:p>
                    <a:p>
                      <a:pPr algn="ct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Victorian day at school.</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School trip to Cadbury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 Using machines to make smoothies, waffles and popcorn.</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smtClean="0">
                          <a:solidFill>
                            <a:schemeClr val="tx1"/>
                          </a:solidFill>
                          <a:latin typeface="+mn-lt"/>
                          <a:cs typeface="Amatic SC" panose="00000500000000000000" pitchFamily="2" charset="-79"/>
                        </a:rPr>
                        <a:t>Minibeast</a:t>
                      </a:r>
                      <a:r>
                        <a:rPr lang="en-US" sz="1050" dirty="0" smtClean="0">
                          <a:solidFill>
                            <a:schemeClr val="tx1"/>
                          </a:solidFill>
                          <a:latin typeface="+mn-lt"/>
                          <a:cs typeface="Amatic SC" panose="00000500000000000000" pitchFamily="2" charset="-79"/>
                        </a:rPr>
                        <a:t> hunt at the local lakes.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a:txBody>
                    <a:bodyPr/>
                    <a:lstStyle/>
                    <a:p>
                      <a:pPr algn="ctr"/>
                      <a:r>
                        <a:rPr lang="en-US" sz="1050" dirty="0" smtClean="0">
                          <a:solidFill>
                            <a:schemeClr val="tx1"/>
                          </a:solidFill>
                          <a:latin typeface="+mn-lt"/>
                          <a:cs typeface="Amatic SC" panose="00000500000000000000" pitchFamily="2" charset="-79"/>
                        </a:rPr>
                        <a:t>Fancy dress day from around the world.</a:t>
                      </a:r>
                    </a:p>
                    <a:p>
                      <a:pPr algn="ct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Picnic with the parents.</a:t>
                      </a:r>
                    </a:p>
                    <a:p>
                      <a:pPr algn="ctr"/>
                      <a:endParaRPr lang="en-US" sz="105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1050" dirty="0">
                          <a:solidFill>
                            <a:schemeClr val="tx1"/>
                          </a:solidFill>
                          <a:latin typeface="+mn-lt"/>
                          <a:cs typeface="Amatic SC" panose="00000500000000000000" pitchFamily="2" charset="-79"/>
                        </a:rPr>
                        <a:t>School trip to </a:t>
                      </a:r>
                      <a:r>
                        <a:rPr lang="en-GB" sz="1050" dirty="0" err="1" smtClean="0">
                          <a:solidFill>
                            <a:schemeClr val="tx1"/>
                          </a:solidFill>
                          <a:latin typeface="+mn-lt"/>
                          <a:cs typeface="Amatic SC" panose="00000500000000000000" pitchFamily="2" charset="-79"/>
                        </a:rPr>
                        <a:t>Twycross</a:t>
                      </a:r>
                      <a:r>
                        <a:rPr lang="en-GB" sz="1050" dirty="0" smtClean="0">
                          <a:solidFill>
                            <a:schemeClr val="tx1"/>
                          </a:solidFill>
                          <a:latin typeface="+mn-lt"/>
                          <a:cs typeface="Amatic SC" panose="00000500000000000000" pitchFamily="2" charset="-79"/>
                        </a:rPr>
                        <a:t>/Dudley Zoo.</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Exploring and taking photos of our Year 1 classrooms.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29609">
            <a:off x="10142569" y="507181"/>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95584">
            <a:off x="3247382" y="365943"/>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562501">
            <a:off x="5190901" y="50780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755735">
            <a:off x="6659468" y="45655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20946721">
            <a:off x="8396468" y="543642"/>
            <a:ext cx="568816" cy="568816"/>
          </a:xfrm>
          <a:prstGeom prst="rect">
            <a:avLst/>
          </a:prstGeom>
        </p:spPr>
      </p:pic>
      <p:pic>
        <p:nvPicPr>
          <p:cNvPr id="15" name="Picture 14">
            <a:extLst>
              <a:ext uri="{FF2B5EF4-FFF2-40B4-BE49-F238E27FC236}">
                <a16:creationId xmlns:a16="http://schemas.microsoft.com/office/drawing/2014/main" id="{329485BE-8962-46E0-A37F-B4F188A3CA1D}"/>
              </a:ext>
            </a:extLst>
          </p:cNvPr>
          <p:cNvPicPr>
            <a:picLocks noChangeAspect="1"/>
          </p:cNvPicPr>
          <p:nvPr/>
        </p:nvPicPr>
        <p:blipFill>
          <a:blip r:embed="rId8"/>
          <a:stretch>
            <a:fillRect/>
          </a:stretch>
        </p:blipFill>
        <p:spPr>
          <a:xfrm>
            <a:off x="405606" y="267323"/>
            <a:ext cx="865187" cy="1018354"/>
          </a:xfrm>
          <a:prstGeom prst="rect">
            <a:avLst/>
          </a:prstGeom>
        </p:spPr>
      </p:pic>
    </p:spTree>
    <p:extLst>
      <p:ext uri="{BB962C8B-B14F-4D97-AF65-F5344CB8AC3E}">
        <p14:creationId xmlns:p14="http://schemas.microsoft.com/office/powerpoint/2010/main" val="3793943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968258021"/>
              </p:ext>
            </p:extLst>
          </p:nvPr>
        </p:nvGraphicFramePr>
        <p:xfrm>
          <a:off x="366318" y="476214"/>
          <a:ext cx="11459364" cy="59050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a:t>
                      </a:r>
                      <a:r>
                        <a:rPr lang="en-US" sz="1200" b="1" dirty="0" smtClean="0">
                          <a:solidFill>
                            <a:schemeClr val="bg1">
                              <a:lumMod val="50000"/>
                            </a:schemeClr>
                          </a:solidFill>
                          <a:latin typeface="+mn-lt"/>
                          <a:cs typeface="Amatic SC" panose="00000500000000000000" pitchFamily="2" charset="-79"/>
                        </a:rPr>
                        <a:t>Effective Teaching and </a:t>
                      </a:r>
                      <a:r>
                        <a:rPr lang="en-US" sz="1200" b="1" dirty="0">
                          <a:solidFill>
                            <a:schemeClr val="bg1">
                              <a:lumMod val="50000"/>
                            </a:schemeClr>
                          </a:solidFill>
                          <a:latin typeface="+mn-lt"/>
                          <a:cs typeface="Amatic SC" panose="00000500000000000000" pitchFamily="2" charset="-79"/>
                        </a:rPr>
                        <a:t>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effectLst/>
                          <a:latin typeface="+mn-lt"/>
                          <a:cs typeface="Amatic SC" panose="00000500000000000000" pitchFamily="2" charset="-79"/>
                        </a:rPr>
                        <a:t>Unique Child: </a:t>
                      </a:r>
                      <a:r>
                        <a:rPr lang="en-US" sz="1200" i="0" dirty="0">
                          <a:effectLst/>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effectLst/>
                          <a:latin typeface="+mn-lt"/>
                          <a:cs typeface="Amatic SC" panose="00000500000000000000" pitchFamily="2" charset="-79"/>
                        </a:rPr>
                        <a:t>Positive Relationships: </a:t>
                      </a:r>
                      <a:r>
                        <a:rPr lang="en-US" sz="1200" i="0" dirty="0">
                          <a:effectLst/>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effectLst/>
                          <a:latin typeface="+mn-lt"/>
                          <a:cs typeface="Amatic SC" panose="00000500000000000000" pitchFamily="2" charset="-79"/>
                        </a:rPr>
                        <a:t>Enabling environments: </a:t>
                      </a:r>
                      <a:r>
                        <a:rPr lang="en-US" sz="1200" i="0" dirty="0">
                          <a:effectLst/>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effectLst/>
                          <a:latin typeface="+mn-lt"/>
                          <a:cs typeface="Amatic SC" panose="00000500000000000000" pitchFamily="2" charset="-79"/>
                        </a:rPr>
                        <a:t>Learning and Development: </a:t>
                      </a:r>
                      <a:r>
                        <a:rPr lang="en-US" sz="1200" i="0" dirty="0">
                          <a:effectLst/>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0" dirty="0">
                        <a:effectLst/>
                        <a:latin typeface="+mn-lt"/>
                        <a:cs typeface="RM Typerighter old" panose="00000400000000000000" pitchFamily="2" charset="-79"/>
                      </a:endParaRPr>
                    </a:p>
                    <a:p>
                      <a:r>
                        <a:rPr lang="en-US" sz="1100" i="0" dirty="0">
                          <a:effectLst/>
                          <a:latin typeface="+mn-lt"/>
                          <a:cs typeface="RM Typerighter old" panose="00000400000000000000" pitchFamily="2" charset="-79"/>
                        </a:rPr>
                        <a:t>PLAY: </a:t>
                      </a:r>
                      <a:r>
                        <a:rPr lang="en-US" sz="1200" b="1" i="0" dirty="0">
                          <a:effectLst/>
                          <a:latin typeface="+mn-lt"/>
                          <a:cs typeface="Amatic SC" panose="00000500000000000000" pitchFamily="2" charset="-79"/>
                        </a:rPr>
                        <a:t>We will ensure that all children learn and develop well and are kept healthy and safe at ALL times. </a:t>
                      </a:r>
                      <a:endParaRPr lang="en-GB" sz="1200" b="1" i="0" dirty="0">
                        <a:effectLst/>
                        <a:latin typeface="+mn-lt"/>
                        <a:cs typeface="Amatic SC" panose="00000500000000000000" pitchFamily="2" charset="-79"/>
                      </a:endParaRPr>
                    </a:p>
                    <a:p>
                      <a:endParaRPr lang="en-US" sz="1100" i="0" dirty="0">
                        <a:effectLst/>
                        <a:latin typeface="+mn-lt"/>
                        <a:cs typeface="RM Typerighter old" panose="00000400000000000000" pitchFamily="2" charset="-79"/>
                      </a:endParaRPr>
                    </a:p>
                    <a:p>
                      <a:r>
                        <a:rPr lang="en-US" sz="1200" b="1" i="1" dirty="0">
                          <a:solidFill>
                            <a:srgbClr val="FF33CC"/>
                          </a:solidFill>
                          <a:effectLst/>
                          <a:latin typeface="+mn-lt"/>
                          <a:cs typeface="RM Typerighter old" panose="00000400000000000000" pitchFamily="2" charset="-79"/>
                        </a:rPr>
                        <a:t>At Stoneydelph Primary, we aim to provide a rich curriculum, filled with memorable experiences that ignite imagination and wonder within our children. We want our children to build upon their already developing knowledge and skills to become confident, independent and happy children with a real love for learning. We recognize the crucial role that Early Year’s education has in ensuring children have a firm foundation and use this as a life-long key to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342483" y="2336154"/>
            <a:ext cx="167385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chemeClr val="accent3"/>
                </a:solidFill>
                <a:latin typeface="Adler" panose="00000400000000000000" pitchFamily="2" charset="0"/>
              </a:rPr>
              <a:t>COETL</a:t>
            </a:r>
            <a:endParaRPr lang="en-US" sz="3600" b="1" dirty="0">
              <a:ln/>
              <a:solidFill>
                <a:schemeClr val="accent3"/>
              </a:solidFill>
              <a:latin typeface="Adler" panose="00000400000000000000" pitchFamily="2" charset="0"/>
            </a:endParaRPr>
          </a:p>
        </p:txBody>
      </p:sp>
      <p:pic>
        <p:nvPicPr>
          <p:cNvPr id="10" name="Picture 9">
            <a:extLst>
              <a:ext uri="{FF2B5EF4-FFF2-40B4-BE49-F238E27FC236}">
                <a16:creationId xmlns:a16="http://schemas.microsoft.com/office/drawing/2014/main" id="{7D489FBC-393A-470D-9460-84C0861BA6FC}"/>
              </a:ext>
            </a:extLst>
          </p:cNvPr>
          <p:cNvPicPr>
            <a:picLocks noChangeAspect="1"/>
          </p:cNvPicPr>
          <p:nvPr/>
        </p:nvPicPr>
        <p:blipFill>
          <a:blip r:embed="rId4"/>
          <a:stretch>
            <a:fillRect/>
          </a:stretch>
        </p:blipFill>
        <p:spPr>
          <a:xfrm>
            <a:off x="585926" y="0"/>
            <a:ext cx="865187" cy="1018354"/>
          </a:xfrm>
          <a:prstGeom prst="rect">
            <a:avLst/>
          </a:prstGeom>
        </p:spPr>
      </p:pic>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88561647"/>
              </p:ext>
            </p:extLst>
          </p:nvPr>
        </p:nvGraphicFramePr>
        <p:xfrm>
          <a:off x="171904" y="512838"/>
          <a:ext cx="11848192" cy="5335710"/>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632224">
                  <a:extLst>
                    <a:ext uri="{9D8B030D-6E8A-4147-A177-3AD203B41FA5}">
                      <a16:colId xmlns:a16="http://schemas.microsoft.com/office/drawing/2014/main" val="2335150482"/>
                    </a:ext>
                  </a:extLst>
                </a:gridCol>
                <a:gridCol w="1752974">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We will ‘dip in and out of each area’ each term as and when we need to. </a:t>
                      </a:r>
                      <a:endParaRPr lang="en-GB" sz="200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rtl="0" fontAlgn="base"/>
                      <a:r>
                        <a:rPr lang="en-US" sz="1600" b="1" i="0" dirty="0">
                          <a:solidFill>
                            <a:schemeClr val="bg1">
                              <a:lumMod val="50000"/>
                            </a:schemeClr>
                          </a:solidFill>
                          <a:effectLst/>
                          <a:latin typeface="+mn-lt"/>
                        </a:rPr>
                        <a:t>Mutual respect </a:t>
                      </a:r>
                      <a:r>
                        <a:rPr lang="en-US" sz="1600" b="0" i="0" dirty="0">
                          <a:solidFill>
                            <a:schemeClr val="bg1">
                              <a:lumMod val="50000"/>
                            </a:schemeClr>
                          </a:solidFill>
                          <a:effectLst/>
                          <a:latin typeface="+mn-lt"/>
                        </a:rPr>
                        <a:t> </a:t>
                      </a:r>
                    </a:p>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rtl="0" fontAlgn="base"/>
                      <a:r>
                        <a:rPr lang="en-US" sz="1600" b="1" i="0" dirty="0">
                          <a:solidFill>
                            <a:schemeClr val="bg1">
                              <a:lumMod val="50000"/>
                            </a:schemeClr>
                          </a:solidFill>
                          <a:effectLst/>
                          <a:latin typeface="+mn-lt"/>
                        </a:rPr>
                        <a:t>Rule of law </a:t>
                      </a:r>
                    </a:p>
                    <a:p>
                      <a:pPr algn="ctr" rtl="0" fontAlgn="base"/>
                      <a:r>
                        <a:rPr lang="en-US" sz="1600" b="1" i="0" dirty="0">
                          <a:solidFill>
                            <a:schemeClr val="bg1">
                              <a:lumMod val="50000"/>
                            </a:schemeClr>
                          </a:solidFill>
                          <a:effectLst/>
                          <a:latin typeface="+mn-lt"/>
                        </a:rPr>
                        <a:t>Individual </a:t>
                      </a:r>
                      <a:r>
                        <a:rPr lang="en-US" sz="1600" b="1" i="0" dirty="0" smtClean="0">
                          <a:solidFill>
                            <a:schemeClr val="bg1">
                              <a:lumMod val="50000"/>
                            </a:schemeClr>
                          </a:solidFill>
                          <a:effectLst/>
                          <a:latin typeface="+mn-lt"/>
                        </a:rPr>
                        <a:t>liberty</a:t>
                      </a:r>
                      <a:r>
                        <a:rPr lang="en-US" sz="1600" b="0" i="0" dirty="0">
                          <a:solidFill>
                            <a:schemeClr val="bg1">
                              <a:lumMod val="50000"/>
                            </a:schemeClr>
                          </a:solidFill>
                          <a:effectLst/>
                          <a:latin typeface="+mn-lt"/>
                        </a:rPr>
                        <a:t> </a:t>
                      </a:r>
                    </a:p>
                    <a:p>
                      <a:pPr algn="ctr" rtl="0" fontAlgn="base"/>
                      <a:r>
                        <a:rPr lang="en-US" sz="1600" b="1" i="0" dirty="0" smtClean="0">
                          <a:solidFill>
                            <a:schemeClr val="bg1">
                              <a:lumMod val="50000"/>
                            </a:schemeClr>
                          </a:solidFill>
                          <a:effectLst/>
                          <a:latin typeface="+mn-lt"/>
                        </a:rPr>
                        <a:t>Democracy</a:t>
                      </a:r>
                      <a:r>
                        <a:rPr lang="en-US" sz="1600" b="0" i="0" dirty="0">
                          <a:solidFill>
                            <a:schemeClr val="bg1">
                              <a:lumMod val="50000"/>
                            </a:schemeClr>
                          </a:solidFill>
                          <a:effectLst/>
                          <a:latin typeface="+mn-lt"/>
                        </a:rPr>
                        <a:t> </a:t>
                      </a:r>
                      <a:endParaRPr lang="en-US" sz="1600" b="0" i="0" dirty="0" smtClean="0">
                        <a:solidFill>
                          <a:schemeClr val="bg1">
                            <a:lumMod val="50000"/>
                          </a:schemeClr>
                        </a:solidFill>
                        <a:effectLst/>
                        <a:latin typeface="+mn-lt"/>
                      </a:endParaRPr>
                    </a:p>
                    <a:p>
                      <a:pPr algn="ctr" rtl="0" fontAlgn="base"/>
                      <a:r>
                        <a:rPr lang="en-US" sz="1600" b="0" i="0" kern="1200" dirty="0" smtClean="0">
                          <a:solidFill>
                            <a:schemeClr val="bg1">
                              <a:lumMod val="50000"/>
                            </a:schemeClr>
                          </a:solidFill>
                          <a:effectLst/>
                          <a:latin typeface="+mn-lt"/>
                          <a:ea typeface="+mn-ea"/>
                          <a:cs typeface="+mn-cs"/>
                        </a:rPr>
                        <a:t>All of these British values are taught</a:t>
                      </a:r>
                      <a:r>
                        <a:rPr lang="en-US" sz="1600" b="0" i="0" kern="1200" baseline="0" dirty="0" smtClean="0">
                          <a:solidFill>
                            <a:schemeClr val="bg1">
                              <a:lumMod val="50000"/>
                            </a:schemeClr>
                          </a:solidFill>
                          <a:effectLst/>
                          <a:latin typeface="+mn-lt"/>
                          <a:ea typeface="+mn-ea"/>
                          <a:cs typeface="+mn-cs"/>
                        </a:rPr>
                        <a:t> are recapped throughout the year through regular weekly assemblies.</a:t>
                      </a:r>
                      <a:endParaRPr lang="en-US" sz="1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rtl="0" fontAlgn="base"/>
                      <a:endParaRPr lang="en-US" sz="1600" b="1"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rtl="0" fontAlgn="base"/>
                      <a:endParaRPr lang="en-US" sz="1600" b="1"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rtl="0" fontAlgn="base"/>
                      <a:endParaRPr lang="en-US" sz="160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rtl="0" fontAlgn="base"/>
                      <a:endParaRPr lang="en-US" sz="1600" b="1"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rtl="0" fontAlgn="base"/>
                      <a:endParaRPr lang="en-US" sz="1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a:t>
                      </a:r>
                      <a:r>
                        <a:rPr lang="en-US" sz="1050" dirty="0" smtClean="0">
                          <a:solidFill>
                            <a:schemeClr val="tx1"/>
                          </a:solidFill>
                          <a:latin typeface="+mn-lt"/>
                          <a:cs typeface="Amatic SC" panose="00000500000000000000" pitchFamily="2" charset="-79"/>
                        </a:rPr>
                        <a:t>week 4</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Record on Tapestry</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smtClean="0">
                          <a:solidFill>
                            <a:schemeClr val="tx1"/>
                          </a:solidFill>
                          <a:latin typeface="+mn-lt"/>
                          <a:cs typeface="Amatic SC" panose="00000500000000000000" pitchFamily="2" charset="-79"/>
                        </a:rPr>
                        <a:t>Pupil </a:t>
                      </a:r>
                      <a:r>
                        <a:rPr lang="en-US" sz="1050" dirty="0">
                          <a:solidFill>
                            <a:schemeClr val="tx1"/>
                          </a:solidFill>
                          <a:latin typeface="+mn-lt"/>
                          <a:cs typeface="Amatic SC" panose="00000500000000000000" pitchFamily="2" charset="-79"/>
                        </a:rPr>
                        <a:t>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smtClean="0">
                          <a:solidFill>
                            <a:schemeClr val="tx1"/>
                          </a:solidFill>
                          <a:latin typeface="+mn-lt"/>
                          <a:cs typeface="Amatic SC" panose="00000500000000000000" pitchFamily="2" charset="-79"/>
                        </a:rPr>
                        <a:t>Phonics assessments</a:t>
                      </a:r>
                    </a:p>
                    <a:p>
                      <a:pPr algn="ctr"/>
                      <a:r>
                        <a:rPr lang="en-US" sz="1050" dirty="0" smtClean="0">
                          <a:solidFill>
                            <a:schemeClr val="tx1"/>
                          </a:solidFill>
                          <a:latin typeface="+mn-lt"/>
                          <a:cs typeface="Amatic SC" panose="00000500000000000000" pitchFamily="2" charset="-79"/>
                        </a:rPr>
                        <a:t>Moderation</a:t>
                      </a:r>
                      <a:r>
                        <a:rPr lang="en-US" sz="1050" baseline="0" dirty="0" smtClean="0">
                          <a:solidFill>
                            <a:schemeClr val="tx1"/>
                          </a:solidFill>
                          <a:latin typeface="+mn-lt"/>
                          <a:cs typeface="Amatic SC" panose="00000500000000000000" pitchFamily="2" charset="-79"/>
                        </a:rPr>
                        <a:t> with schools in our trust</a:t>
                      </a:r>
                    </a:p>
                    <a:p>
                      <a:pPr algn="ctr"/>
                      <a:r>
                        <a:rPr lang="en-US" sz="1050" baseline="0" dirty="0" smtClean="0">
                          <a:solidFill>
                            <a:schemeClr val="tx1"/>
                          </a:solidFill>
                          <a:latin typeface="+mn-lt"/>
                          <a:cs typeface="Amatic SC" panose="00000500000000000000" pitchFamily="2" charset="-79"/>
                        </a:rPr>
                        <a:t>Update Tapestry data</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smtClean="0">
                          <a:solidFill>
                            <a:schemeClr val="tx1"/>
                          </a:solidFill>
                          <a:latin typeface="+mn-lt"/>
                          <a:cs typeface="Amatic SC" panose="00000500000000000000" pitchFamily="2" charset="-79"/>
                        </a:rPr>
                        <a:t>Pupil progress meetings</a:t>
                      </a:r>
                    </a:p>
                    <a:p>
                      <a:pPr algn="ctr"/>
                      <a:r>
                        <a:rPr lang="en-GB" sz="1050" dirty="0" smtClean="0">
                          <a:solidFill>
                            <a:schemeClr val="tx1"/>
                          </a:solidFill>
                          <a:latin typeface="+mn-lt"/>
                          <a:cs typeface="Amatic SC" panose="00000500000000000000" pitchFamily="2" charset="-79"/>
                        </a:rPr>
                        <a:t>GLD </a:t>
                      </a:r>
                      <a:r>
                        <a:rPr lang="en-GB" sz="1050" dirty="0">
                          <a:solidFill>
                            <a:schemeClr val="tx1"/>
                          </a:solidFill>
                          <a:latin typeface="+mn-lt"/>
                          <a:cs typeface="Amatic SC" panose="00000500000000000000" pitchFamily="2" charset="-79"/>
                        </a:rPr>
                        <a:t>Projections for EOY</a:t>
                      </a:r>
                    </a:p>
                    <a:p>
                      <a:pPr algn="ctr"/>
                      <a:r>
                        <a:rPr lang="en-GB" sz="1050" dirty="0" smtClean="0">
                          <a:solidFill>
                            <a:schemeClr val="tx1"/>
                          </a:solidFill>
                          <a:latin typeface="+mn-lt"/>
                          <a:cs typeface="Amatic SC" panose="00000500000000000000" pitchFamily="2" charset="-79"/>
                        </a:rPr>
                        <a:t>Trust </a:t>
                      </a:r>
                      <a:r>
                        <a:rPr lang="en-GB" sz="1050" dirty="0">
                          <a:solidFill>
                            <a:schemeClr val="tx1"/>
                          </a:solidFill>
                          <a:latin typeface="+mn-lt"/>
                          <a:cs typeface="Amatic SC" panose="00000500000000000000" pitchFamily="2" charset="-79"/>
                        </a:rPr>
                        <a:t>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Internal moderations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Update Tapestry</a:t>
                      </a:r>
                      <a:r>
                        <a:rPr lang="en-US" sz="1050" baseline="0" dirty="0" smtClean="0">
                          <a:solidFill>
                            <a:schemeClr val="tx1"/>
                          </a:solidFill>
                          <a:latin typeface="+mn-lt"/>
                          <a:cs typeface="Amatic SC" panose="00000500000000000000" pitchFamily="2" charset="-79"/>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Identify interventions for the next half term</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Update Tapestry</a:t>
                      </a:r>
                      <a:r>
                        <a:rPr lang="en-US" sz="1050" baseline="0" dirty="0" smtClean="0">
                          <a:solidFill>
                            <a:schemeClr val="tx1"/>
                          </a:solidFill>
                          <a:latin typeface="+mn-lt"/>
                          <a:cs typeface="Amatic SC" panose="00000500000000000000" pitchFamily="2" charset="-79"/>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Identify interventions for the next half term</a:t>
                      </a:r>
                      <a:endParaRPr lang="en-GB" sz="1050" dirty="0" smtClean="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smtClean="0">
                          <a:solidFill>
                            <a:schemeClr val="tx1"/>
                          </a:solidFill>
                          <a:latin typeface="+mn-lt"/>
                          <a:cs typeface="Amatic SC" panose="00000500000000000000" pitchFamily="2" charset="-79"/>
                        </a:rPr>
                        <a:t>Pupil progress meetings</a:t>
                      </a:r>
                    </a:p>
                    <a:p>
                      <a:pPr algn="ctr"/>
                      <a:r>
                        <a:rPr lang="en-GB" sz="1050" dirty="0" smtClean="0">
                          <a:solidFill>
                            <a:schemeClr val="tx1"/>
                          </a:solidFill>
                          <a:latin typeface="+mn-lt"/>
                          <a:cs typeface="Amatic SC" panose="00000500000000000000" pitchFamily="2" charset="-79"/>
                        </a:rPr>
                        <a:t>Trust moderation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Update Tapestry</a:t>
                      </a:r>
                      <a:r>
                        <a:rPr lang="en-US" sz="1050" baseline="0" dirty="0" smtClean="0">
                          <a:solidFill>
                            <a:schemeClr val="tx1"/>
                          </a:solidFill>
                          <a:latin typeface="+mn-lt"/>
                          <a:cs typeface="Amatic SC" panose="00000500000000000000" pitchFamily="2" charset="-79"/>
                        </a:rPr>
                        <a:t> data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Identify interventions for the next half term</a:t>
                      </a:r>
                      <a:endParaRPr lang="en-GB" sz="1050" dirty="0" smtClean="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algn="ctr"/>
                      <a:r>
                        <a:rPr lang="en-GB" sz="1050" dirty="0" smtClean="0">
                          <a:solidFill>
                            <a:schemeClr val="tx1"/>
                          </a:solidFill>
                          <a:latin typeface="+mn-lt"/>
                          <a:cs typeface="Amatic SC" panose="00000500000000000000" pitchFamily="2" charset="-79"/>
                        </a:rPr>
                        <a:t>EOY </a:t>
                      </a:r>
                      <a:r>
                        <a:rPr lang="en-GB" sz="1050" dirty="0">
                          <a:solidFill>
                            <a:schemeClr val="tx1"/>
                          </a:solidFill>
                          <a:latin typeface="+mn-lt"/>
                          <a:cs typeface="Amatic SC" panose="00000500000000000000" pitchFamily="2" charset="-79"/>
                        </a:rPr>
                        <a:t>data </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Transition meetings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Transition</a:t>
                      </a:r>
                      <a:r>
                        <a:rPr lang="en-US" sz="1050" baseline="0" dirty="0" smtClean="0">
                          <a:solidFill>
                            <a:schemeClr val="tx1"/>
                          </a:solidFill>
                          <a:latin typeface="+mn-lt"/>
                          <a:cs typeface="Amatic SC" panose="00000500000000000000" pitchFamily="2" charset="-79"/>
                        </a:rPr>
                        <a:t> </a:t>
                      </a:r>
                      <a:r>
                        <a:rPr lang="en-US" sz="1050" baseline="0" dirty="0" smtClean="0">
                          <a:solidFill>
                            <a:schemeClr val="tx1"/>
                          </a:solidFill>
                          <a:latin typeface="+mn-lt"/>
                          <a:cs typeface="Amatic SC" panose="00000500000000000000" pitchFamily="2" charset="-79"/>
                        </a:rPr>
                        <a:t>days</a:t>
                      </a:r>
                    </a:p>
                    <a:p>
                      <a:pPr algn="ctr"/>
                      <a:r>
                        <a:rPr lang="en-US" sz="1050" baseline="0" dirty="0" smtClean="0">
                          <a:solidFill>
                            <a:schemeClr val="tx1"/>
                          </a:solidFill>
                          <a:latin typeface="+mn-lt"/>
                          <a:cs typeface="Amatic SC" panose="00000500000000000000" pitchFamily="2" charset="-79"/>
                        </a:rPr>
                        <a:t>Come </a:t>
                      </a:r>
                      <a:r>
                        <a:rPr lang="en-US" sz="1050" baseline="0" dirty="0" smtClean="0">
                          <a:solidFill>
                            <a:schemeClr val="tx1"/>
                          </a:solidFill>
                          <a:latin typeface="+mn-lt"/>
                          <a:cs typeface="Amatic SC" panose="00000500000000000000" pitchFamily="2" charset="-79"/>
                        </a:rPr>
                        <a:t>and Read with your child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Evening </a:t>
                      </a:r>
                    </a:p>
                    <a:p>
                      <a:pPr algn="ctr"/>
                      <a:endParaRPr lang="en-US" sz="1050" baseline="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Phonics workshop</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Come and Read with your child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Come and Read with your child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Starry night topic based evening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Come and Read with your child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Evening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Easter</a:t>
                      </a:r>
                      <a:r>
                        <a:rPr lang="en-GB" sz="1050" baseline="0" dirty="0" smtClean="0">
                          <a:solidFill>
                            <a:schemeClr val="tx1"/>
                          </a:solidFill>
                          <a:latin typeface="+mn-lt"/>
                          <a:cs typeface="Amatic SC" panose="00000500000000000000" pitchFamily="2" charset="-79"/>
                        </a:rPr>
                        <a:t> Show</a:t>
                      </a:r>
                      <a:r>
                        <a:rPr lang="en-GB" sz="1050" dirty="0" smtClean="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Come and Read with your child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Picnic with parents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Come and Read with</a:t>
                      </a:r>
                      <a:r>
                        <a:rPr lang="en-GB" sz="1050" baseline="0" dirty="0" smtClean="0">
                          <a:solidFill>
                            <a:schemeClr val="tx1"/>
                          </a:solidFill>
                          <a:latin typeface="+mn-lt"/>
                          <a:cs typeface="Amatic SC" panose="00000500000000000000" pitchFamily="2" charset="-79"/>
                        </a:rPr>
                        <a:t> your child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Amatic SC" panose="00000500000000000000" pitchFamily="2" charset="-79"/>
                        </a:rPr>
                        <a:t>End of year celebration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Amatic SC" panose="00000500000000000000" pitchFamily="2" charset="-79"/>
                        </a:rPr>
                        <a:t>Sports 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Look at me! Talent show!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a:t>
            </a:r>
            <a:endParaRPr lang="en-GB" sz="1400" i="1" dirty="0">
              <a:solidFill>
                <a:schemeClr val="bg1">
                  <a:lumMod val="50000"/>
                </a:schemeClr>
              </a:solidFill>
            </a:endParaRPr>
          </a:p>
        </p:txBody>
      </p:sp>
      <p:pic>
        <p:nvPicPr>
          <p:cNvPr id="8" name="Picture 7">
            <a:extLst>
              <a:ext uri="{FF2B5EF4-FFF2-40B4-BE49-F238E27FC236}">
                <a16:creationId xmlns:a16="http://schemas.microsoft.com/office/drawing/2014/main" id="{DC386981-E9E0-4708-8557-2A334FFE1814}"/>
              </a:ext>
            </a:extLst>
          </p:cNvPr>
          <p:cNvPicPr>
            <a:picLocks noChangeAspect="1"/>
          </p:cNvPicPr>
          <p:nvPr/>
        </p:nvPicPr>
        <p:blipFill>
          <a:blip r:embed="rId3"/>
          <a:stretch>
            <a:fillRect/>
          </a:stretch>
        </p:blipFill>
        <p:spPr>
          <a:xfrm>
            <a:off x="546169" y="0"/>
            <a:ext cx="865187" cy="1018354"/>
          </a:xfrm>
          <a:prstGeom prst="rect">
            <a:avLst/>
          </a:prstGeom>
        </p:spPr>
      </p:pic>
    </p:spTree>
    <p:extLst>
      <p:ext uri="{BB962C8B-B14F-4D97-AF65-F5344CB8AC3E}">
        <p14:creationId xmlns:p14="http://schemas.microsoft.com/office/powerpoint/2010/main" val="44798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81540113"/>
              </p:ext>
            </p:extLst>
          </p:nvPr>
        </p:nvGraphicFramePr>
        <p:xfrm>
          <a:off x="396859" y="819945"/>
          <a:ext cx="11692569" cy="5684520"/>
        </p:xfrm>
        <a:graphic>
          <a:graphicData uri="http://schemas.openxmlformats.org/drawingml/2006/table">
            <a:tbl>
              <a:tblPr firstRow="1" bandRow="1">
                <a:tableStyleId>{5C22544A-7EE6-4342-B048-85BDC9FD1C3A}</a:tableStyleId>
              </a:tblPr>
              <a:tblGrid>
                <a:gridCol w="1717022">
                  <a:extLst>
                    <a:ext uri="{9D8B030D-6E8A-4147-A177-3AD203B41FA5}">
                      <a16:colId xmlns:a16="http://schemas.microsoft.com/office/drawing/2014/main" val="385991600"/>
                    </a:ext>
                  </a:extLst>
                </a:gridCol>
                <a:gridCol w="1521533">
                  <a:extLst>
                    <a:ext uri="{9D8B030D-6E8A-4147-A177-3AD203B41FA5}">
                      <a16:colId xmlns:a16="http://schemas.microsoft.com/office/drawing/2014/main" val="2865123548"/>
                    </a:ext>
                  </a:extLst>
                </a:gridCol>
                <a:gridCol w="1653396">
                  <a:extLst>
                    <a:ext uri="{9D8B030D-6E8A-4147-A177-3AD203B41FA5}">
                      <a16:colId xmlns:a16="http://schemas.microsoft.com/office/drawing/2014/main" val="872926247"/>
                    </a:ext>
                  </a:extLst>
                </a:gridCol>
                <a:gridCol w="1669686">
                  <a:extLst>
                    <a:ext uri="{9D8B030D-6E8A-4147-A177-3AD203B41FA5}">
                      <a16:colId xmlns:a16="http://schemas.microsoft.com/office/drawing/2014/main" val="1315738151"/>
                    </a:ext>
                  </a:extLst>
                </a:gridCol>
                <a:gridCol w="1685977">
                  <a:extLst>
                    <a:ext uri="{9D8B030D-6E8A-4147-A177-3AD203B41FA5}">
                      <a16:colId xmlns:a16="http://schemas.microsoft.com/office/drawing/2014/main" val="2709165749"/>
                    </a:ext>
                  </a:extLst>
                </a:gridCol>
                <a:gridCol w="1726396">
                  <a:extLst>
                    <a:ext uri="{9D8B030D-6E8A-4147-A177-3AD203B41FA5}">
                      <a16:colId xmlns:a16="http://schemas.microsoft.com/office/drawing/2014/main" val="2335150482"/>
                    </a:ext>
                  </a:extLst>
                </a:gridCol>
                <a:gridCol w="1718559">
                  <a:extLst>
                    <a:ext uri="{9D8B030D-6E8A-4147-A177-3AD203B41FA5}">
                      <a16:colId xmlns:a16="http://schemas.microsoft.com/office/drawing/2014/main" val="4046203905"/>
                    </a:ext>
                  </a:extLst>
                </a:gridCol>
              </a:tblGrid>
              <a:tr h="12171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31858">
                <a:tc>
                  <a:txBody>
                    <a:bodyPr/>
                    <a:lstStyle/>
                    <a:p>
                      <a:pPr algn="ct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564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65929432"/>
                  </a:ext>
                </a:extLst>
              </a:tr>
              <a:tr h="1863708">
                <a:tc>
                  <a:txBody>
                    <a:bodyPr/>
                    <a:lstStyle/>
                    <a:p>
                      <a:pPr algn="ctr"/>
                      <a:r>
                        <a:rPr lang="en-US" sz="1100" dirty="0"/>
                        <a:t>Whole EYFS Focus – C&amp;L is developed throughout the year through high quality interactions, daily group discussions, </a:t>
                      </a:r>
                      <a:r>
                        <a:rPr lang="en-US" sz="1100" dirty="0" smtClean="0"/>
                        <a:t>TTYP, Jigsaw circle time,  </a:t>
                      </a:r>
                      <a:r>
                        <a:rPr lang="en-US" sz="1100" dirty="0"/>
                        <a:t>stories, singing, speech and language </a:t>
                      </a:r>
                      <a:r>
                        <a:rPr lang="en-US" sz="1100" dirty="0" smtClean="0"/>
                        <a:t>interventions, </a:t>
                      </a:r>
                      <a:r>
                        <a:rPr lang="en-US" sz="1100" dirty="0"/>
                        <a:t>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a:t>
                      </a:r>
                      <a:r>
                        <a:rPr lang="en-US" sz="2800" b="1" dirty="0" smtClean="0">
                          <a:latin typeface="Amatic SC" panose="00000500000000000000" pitchFamily="2" charset="-79"/>
                          <a:cs typeface="Amatic SC" panose="00000500000000000000" pitchFamily="2" charset="-79"/>
                        </a:rPr>
                        <a:t>time/</a:t>
                      </a:r>
                      <a:r>
                        <a:rPr lang="en-US" sz="2800" b="1" baseline="0" dirty="0" smtClean="0">
                          <a:latin typeface="Amatic SC" panose="00000500000000000000" pitchFamily="2" charset="-79"/>
                          <a:cs typeface="Amatic SC" panose="00000500000000000000" pitchFamily="2" charset="-79"/>
                        </a:rPr>
                        <a:t> Poetry time</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Understand how to listen carefully and why listening is important</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Learn new vocabulary</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Use new vocabulary throughout the day</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Develop social phrases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Engage in story times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Listen to and talk about stories to build familiarity and understanding</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342900" lvl="0" indent="-342900" algn="l">
                        <a:lnSpc>
                          <a:spcPct val="107000"/>
                        </a:lnSpc>
                        <a:spcAft>
                          <a:spcPts val="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Connect one idea or action to another using a range of connectives</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Describe events in some detail</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Retell the story, once they have developed a deep familiarity with the text; some as exact repetition and some in their own words. </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342900" lvl="0" indent="-342900" algn="l">
                        <a:lnSpc>
                          <a:spcPct val="107000"/>
                        </a:lnSpc>
                        <a:spcAft>
                          <a:spcPts val="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Ask questions to find out more and to check they understand what has been said to them</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Articulate their ideas and thoughts in well-formed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sentences.</a:t>
                      </a:r>
                    </a:p>
                    <a:p>
                      <a:pPr marL="342900" lvl="0" indent="-342900" algn="l">
                        <a:lnSpc>
                          <a:spcPct val="107000"/>
                        </a:lnSpc>
                        <a:spcAft>
                          <a:spcPts val="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Ask questions to find out more and to check they understand what has been said to them.</a:t>
                      </a:r>
                    </a:p>
                    <a:p>
                      <a:pPr marL="342900" lvl="0" indent="-342900" algn="l">
                        <a:lnSpc>
                          <a:spcPct val="107000"/>
                        </a:lnSpc>
                        <a:spcAft>
                          <a:spcPts val="800"/>
                        </a:spcAft>
                        <a:buFont typeface="Symbol" panose="05050102010706020507" pitchFamily="18" charset="2"/>
                        <a:buChar cha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Articulate </a:t>
                      </a:r>
                      <a:r>
                        <a:rPr lang="en-GB" sz="1200" dirty="0">
                          <a:effectLst/>
                          <a:latin typeface="Calibri" panose="020F0502020204030204" pitchFamily="34" charset="0"/>
                          <a:ea typeface="Calibri" panose="020F0502020204030204" pitchFamily="34" charset="0"/>
                          <a:cs typeface="Times New Roman" panose="02020603050405020304" pitchFamily="18" charset="0"/>
                        </a:rPr>
                        <a:t>their ideas and thoughts in well-formed sentences.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342900" lvl="0" indent="-342900" algn="l">
                        <a:lnSpc>
                          <a:spcPct val="107000"/>
                        </a:lnSpc>
                        <a:spcAft>
                          <a:spcPts val="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8990" y="819945"/>
            <a:ext cx="848557" cy="848557"/>
          </a:xfrm>
          <a:prstGeom prst="rect">
            <a:avLst/>
          </a:prstGeom>
        </p:spPr>
      </p:pic>
      <p:pic>
        <p:nvPicPr>
          <p:cNvPr id="9" name="Picture 8">
            <a:extLst>
              <a:ext uri="{FF2B5EF4-FFF2-40B4-BE49-F238E27FC236}">
                <a16:creationId xmlns:a16="http://schemas.microsoft.com/office/drawing/2014/main" id="{99121975-DF1C-4082-8ADE-E408A218B91C}"/>
              </a:ext>
            </a:extLst>
          </p:cNvPr>
          <p:cNvPicPr>
            <a:picLocks noChangeAspect="1"/>
          </p:cNvPicPr>
          <p:nvPr/>
        </p:nvPicPr>
        <p:blipFill>
          <a:blip r:embed="rId4"/>
          <a:stretch>
            <a:fillRect/>
          </a:stretch>
        </p:blipFill>
        <p:spPr>
          <a:xfrm>
            <a:off x="585926" y="0"/>
            <a:ext cx="865187" cy="1018354"/>
          </a:xfrm>
          <a:prstGeom prst="rect">
            <a:avLst/>
          </a:prstGeom>
        </p:spPr>
      </p:pic>
    </p:spTree>
    <p:extLst>
      <p:ext uri="{BB962C8B-B14F-4D97-AF65-F5344CB8AC3E}">
        <p14:creationId xmlns:p14="http://schemas.microsoft.com/office/powerpoint/2010/main" val="419303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03253869"/>
              </p:ext>
            </p:extLst>
          </p:nvPr>
        </p:nvGraphicFramePr>
        <p:xfrm>
          <a:off x="199961" y="542619"/>
          <a:ext cx="11922031" cy="6158892"/>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hMerge="1">
                  <a:txBody>
                    <a:bodyPr/>
                    <a:lstStyle/>
                    <a:p>
                      <a:endParaRPr lang="en-GB"/>
                    </a:p>
                  </a:txBody>
                  <a:tcPr/>
                </a:tc>
                <a:tc rowSpan="2"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hMerge="1">
                  <a:txBody>
                    <a:bodyPr/>
                    <a:lstStyle/>
                    <a:p>
                      <a:endParaRPr lang="en-GB"/>
                    </a:p>
                  </a:txBody>
                  <a:tcPr/>
                </a:tc>
                <a:tc rowSpan="2"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hMerge="1">
                  <a:txBody>
                    <a:bodyPr/>
                    <a:lstStyle/>
                    <a:p>
                      <a:endParaRPr lang="en-GB"/>
                    </a:p>
                  </a:txBody>
                  <a:tcPr/>
                </a:tc>
                <a:tc rowSpan="2"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vMerge="1">
                  <a:txBody>
                    <a:bodyPr/>
                    <a:lstStyle/>
                    <a:p>
                      <a:endParaRPr lang="en-GB"/>
                    </a:p>
                  </a:txBody>
                  <a:tcPr/>
                </a:tc>
                <a:tc gridSpan="2"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vMerge="1">
                  <a:txBody>
                    <a:bodyPr/>
                    <a:lstStyle/>
                    <a:p>
                      <a:endParaRPr lang="en-GB" dirty="0"/>
                    </a:p>
                  </a:txBody>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vMerge="1">
                  <a:txBody>
                    <a:bodyPr/>
                    <a:lstStyle/>
                    <a:p>
                      <a:endParaRPr lang="en-GB"/>
                    </a:p>
                  </a:txBody>
                  <a:tcPr/>
                </a:tc>
                <a:tc gridSpan="2"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a:t>
                      </a:r>
                      <a:r>
                        <a:rPr lang="en-US" sz="2400" b="1" dirty="0" smtClean="0">
                          <a:latin typeface="Amatic SC" panose="00000500000000000000" pitchFamily="2" charset="-79"/>
                          <a:cs typeface="Amatic SC" panose="00000500000000000000" pitchFamily="2" charset="-79"/>
                        </a:rPr>
                        <a:t>Regulation</a:t>
                      </a:r>
                    </a:p>
                    <a:p>
                      <a:pPr algn="ctr"/>
                      <a:endParaRPr lang="en-US" sz="2400" b="1" dirty="0" smtClean="0">
                        <a:latin typeface="Amatic SC" panose="00000500000000000000" pitchFamily="2" charset="-79"/>
                        <a:cs typeface="Amatic SC" panose="00000500000000000000" pitchFamily="2" charset="-79"/>
                      </a:endParaRPr>
                    </a:p>
                    <a:p>
                      <a:pPr algn="ctr"/>
                      <a:r>
                        <a:rPr lang="en-US" sz="2400" b="1" dirty="0" smtClean="0">
                          <a:latin typeface="Amatic SC" panose="00000500000000000000" pitchFamily="2" charset="-79"/>
                          <a:cs typeface="Amatic SC" panose="00000500000000000000" pitchFamily="2" charset="-79"/>
                        </a:rPr>
                        <a:t>Jigsaw PSHE</a:t>
                      </a:r>
                      <a:endParaRPr lang="en-US" sz="2400" b="1" dirty="0">
                        <a:latin typeface="Amatic SC" panose="00000500000000000000" pitchFamily="2" charset="-79"/>
                        <a:cs typeface="Amatic SC" panose="00000500000000000000" pitchFamily="2" charset="-79"/>
                      </a:endParaRP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1" dirty="0" smtClean="0">
                          <a:solidFill>
                            <a:schemeClr val="tx1"/>
                          </a:solidFill>
                        </a:rPr>
                        <a:t>Jigsaw </a:t>
                      </a:r>
                      <a:r>
                        <a:rPr lang="en-GB" sz="900" b="1" dirty="0" smtClean="0">
                          <a:solidFill>
                            <a:schemeClr val="tx1"/>
                          </a:solidFill>
                          <a:latin typeface="+mn-lt"/>
                          <a:cs typeface="Amatic SC" panose="00000500000000000000" pitchFamily="2" charset="-79"/>
                        </a:rPr>
                        <a:t>–</a:t>
                      </a:r>
                      <a:r>
                        <a:rPr lang="en-GB" sz="900" b="1" baseline="0" dirty="0" smtClean="0">
                          <a:solidFill>
                            <a:schemeClr val="tx1"/>
                          </a:solidFill>
                          <a:latin typeface="+mn-lt"/>
                          <a:cs typeface="Amatic SC" panose="00000500000000000000" pitchFamily="2" charset="-79"/>
                        </a:rPr>
                        <a:t> Being in my world</a:t>
                      </a:r>
                    </a:p>
                    <a:p>
                      <a:pPr algn="ctr"/>
                      <a:r>
                        <a:rPr lang="en-GB" sz="900" b="0" baseline="0" dirty="0" smtClean="0">
                          <a:solidFill>
                            <a:schemeClr val="tx1"/>
                          </a:solidFill>
                          <a:latin typeface="+mn-lt"/>
                          <a:cs typeface="Amatic SC" panose="00000500000000000000" pitchFamily="2" charset="-79"/>
                        </a:rPr>
                        <a:t>Help others to feel welcome</a:t>
                      </a:r>
                    </a:p>
                    <a:p>
                      <a:pPr algn="ctr"/>
                      <a:r>
                        <a:rPr lang="en-GB" sz="900" b="0" baseline="0" dirty="0" smtClean="0">
                          <a:solidFill>
                            <a:schemeClr val="tx1"/>
                          </a:solidFill>
                          <a:latin typeface="+mn-lt"/>
                          <a:cs typeface="Amatic SC" panose="00000500000000000000" pitchFamily="2" charset="-79"/>
                        </a:rPr>
                        <a:t>Try to make our school community a better place.</a:t>
                      </a:r>
                    </a:p>
                    <a:p>
                      <a:pPr algn="ctr"/>
                      <a:r>
                        <a:rPr lang="en-GB" sz="900" b="0" baseline="0" dirty="0" smtClean="0">
                          <a:solidFill>
                            <a:schemeClr val="tx1"/>
                          </a:solidFill>
                          <a:latin typeface="+mn-lt"/>
                          <a:cs typeface="Amatic SC" panose="00000500000000000000" pitchFamily="2" charset="-79"/>
                        </a:rPr>
                        <a:t>Think about everyone’s right to learn.</a:t>
                      </a:r>
                    </a:p>
                    <a:p>
                      <a:pPr algn="ctr"/>
                      <a:r>
                        <a:rPr lang="en-GB" sz="900" b="0" baseline="0" dirty="0" smtClean="0">
                          <a:solidFill>
                            <a:schemeClr val="tx1"/>
                          </a:solidFill>
                          <a:latin typeface="+mn-lt"/>
                          <a:cs typeface="Amatic SC" panose="00000500000000000000" pitchFamily="2" charset="-79"/>
                        </a:rPr>
                        <a:t>Care about other people’s feelings.</a:t>
                      </a:r>
                    </a:p>
                    <a:p>
                      <a:pPr algn="ctr"/>
                      <a:r>
                        <a:rPr lang="en-GB" sz="900" b="0" baseline="0" dirty="0" smtClean="0">
                          <a:solidFill>
                            <a:schemeClr val="tx1"/>
                          </a:solidFill>
                          <a:latin typeface="+mn-lt"/>
                          <a:cs typeface="Amatic SC" panose="00000500000000000000" pitchFamily="2" charset="-79"/>
                        </a:rPr>
                        <a:t>Work well with others.</a:t>
                      </a:r>
                    </a:p>
                    <a:p>
                      <a:pPr algn="ctr"/>
                      <a:r>
                        <a:rPr lang="en-GB" sz="900" b="0" baseline="0" dirty="0" smtClean="0">
                          <a:solidFill>
                            <a:schemeClr val="tx1"/>
                          </a:solidFill>
                          <a:latin typeface="+mn-lt"/>
                          <a:cs typeface="Amatic SC" panose="00000500000000000000" pitchFamily="2" charset="-79"/>
                        </a:rPr>
                        <a:t>Choose to follow the learning charter.</a:t>
                      </a:r>
                      <a:endParaRPr lang="en-US"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GB" sz="900" b="1" dirty="0" smtClean="0">
                          <a:solidFill>
                            <a:schemeClr val="tx1"/>
                          </a:solidFill>
                          <a:latin typeface="+mn-lt"/>
                          <a:cs typeface="Amatic SC" panose="00000500000000000000" pitchFamily="2" charset="-79"/>
                        </a:rPr>
                        <a:t>Jigsaw-</a:t>
                      </a:r>
                      <a:r>
                        <a:rPr lang="en-GB" sz="900" b="1" baseline="0" dirty="0" smtClean="0">
                          <a:solidFill>
                            <a:schemeClr val="tx1"/>
                          </a:solidFill>
                          <a:latin typeface="+mn-lt"/>
                          <a:cs typeface="Amatic SC" panose="00000500000000000000" pitchFamily="2" charset="-79"/>
                        </a:rPr>
                        <a:t> Celebrating Difference</a:t>
                      </a:r>
                    </a:p>
                    <a:p>
                      <a:pPr algn="ctr"/>
                      <a:r>
                        <a:rPr lang="en-GB" sz="900" b="0" baseline="0" dirty="0" smtClean="0">
                          <a:solidFill>
                            <a:schemeClr val="tx1"/>
                          </a:solidFill>
                          <a:latin typeface="+mn-lt"/>
                          <a:cs typeface="Amatic SC" panose="00000500000000000000" pitchFamily="2" charset="-79"/>
                        </a:rPr>
                        <a:t>Accept that everyone is different.</a:t>
                      </a:r>
                    </a:p>
                    <a:p>
                      <a:pPr algn="ctr"/>
                      <a:r>
                        <a:rPr lang="en-GB" sz="900" b="0" baseline="0" dirty="0" smtClean="0">
                          <a:solidFill>
                            <a:schemeClr val="tx1"/>
                          </a:solidFill>
                          <a:latin typeface="+mn-lt"/>
                          <a:cs typeface="Amatic SC" panose="00000500000000000000" pitchFamily="2" charset="-79"/>
                        </a:rPr>
                        <a:t>Include others when working and playing.</a:t>
                      </a:r>
                    </a:p>
                    <a:p>
                      <a:pPr algn="ctr"/>
                      <a:r>
                        <a:rPr lang="en-GB" sz="900" b="0" baseline="0" dirty="0" smtClean="0">
                          <a:solidFill>
                            <a:schemeClr val="tx1"/>
                          </a:solidFill>
                          <a:latin typeface="+mn-lt"/>
                          <a:cs typeface="Amatic SC" panose="00000500000000000000" pitchFamily="2" charset="-79"/>
                        </a:rPr>
                        <a:t>Know how to help if someone is being bullied.</a:t>
                      </a:r>
                    </a:p>
                    <a:p>
                      <a:pPr algn="ctr"/>
                      <a:r>
                        <a:rPr lang="en-GB" sz="900" b="0" baseline="0" dirty="0" smtClean="0">
                          <a:solidFill>
                            <a:schemeClr val="tx1"/>
                          </a:solidFill>
                          <a:latin typeface="+mn-lt"/>
                          <a:cs typeface="Amatic SC" panose="00000500000000000000" pitchFamily="2" charset="-79"/>
                        </a:rPr>
                        <a:t>Try to solve problems.</a:t>
                      </a:r>
                    </a:p>
                    <a:p>
                      <a:pPr algn="ctr"/>
                      <a:r>
                        <a:rPr lang="en-GB" sz="900" b="0" baseline="0" dirty="0" smtClean="0">
                          <a:solidFill>
                            <a:schemeClr val="tx1"/>
                          </a:solidFill>
                          <a:latin typeface="+mn-lt"/>
                          <a:cs typeface="Amatic SC" panose="00000500000000000000" pitchFamily="2" charset="-79"/>
                        </a:rPr>
                        <a:t>Try to use kind words.</a:t>
                      </a:r>
                    </a:p>
                    <a:p>
                      <a:pPr algn="ctr"/>
                      <a:r>
                        <a:rPr lang="en-GB" sz="900" b="0" baseline="0" dirty="0" smtClean="0">
                          <a:solidFill>
                            <a:schemeClr val="tx1"/>
                          </a:solidFill>
                          <a:latin typeface="+mn-lt"/>
                          <a:cs typeface="Amatic SC" panose="00000500000000000000" pitchFamily="2" charset="-79"/>
                        </a:rPr>
                        <a:t>Know how to give and receive compliments.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GB" sz="900" b="1" dirty="0" smtClean="0">
                          <a:solidFill>
                            <a:schemeClr val="tx1"/>
                          </a:solidFill>
                          <a:latin typeface="+mn-lt"/>
                          <a:cs typeface="Amatic SC" panose="00000500000000000000" pitchFamily="2" charset="-79"/>
                        </a:rPr>
                        <a:t>Jigsaw- Healthy Me</a:t>
                      </a:r>
                    </a:p>
                    <a:p>
                      <a:pPr algn="ctr"/>
                      <a:r>
                        <a:rPr lang="en-GB" sz="900" b="0" dirty="0" smtClean="0">
                          <a:solidFill>
                            <a:schemeClr val="tx1"/>
                          </a:solidFill>
                          <a:latin typeface="+mn-lt"/>
                          <a:cs typeface="Amatic SC" panose="00000500000000000000" pitchFamily="2" charset="-79"/>
                        </a:rPr>
                        <a:t>Have made </a:t>
                      </a:r>
                      <a:r>
                        <a:rPr lang="en-GB" sz="900" b="0" baseline="0" dirty="0" smtClean="0">
                          <a:solidFill>
                            <a:schemeClr val="tx1"/>
                          </a:solidFill>
                          <a:latin typeface="+mn-lt"/>
                          <a:cs typeface="Amatic SC" panose="00000500000000000000" pitchFamily="2" charset="-79"/>
                        </a:rPr>
                        <a:t>a healthy choice.</a:t>
                      </a:r>
                    </a:p>
                    <a:p>
                      <a:pPr algn="ctr"/>
                      <a:r>
                        <a:rPr lang="en-GB" sz="900" b="0" baseline="0" dirty="0" smtClean="0">
                          <a:solidFill>
                            <a:schemeClr val="tx1"/>
                          </a:solidFill>
                          <a:latin typeface="+mn-lt"/>
                          <a:cs typeface="Amatic SC" panose="00000500000000000000" pitchFamily="2" charset="-79"/>
                        </a:rPr>
                        <a:t>Have eaten a healthy, balanced diet.</a:t>
                      </a:r>
                    </a:p>
                    <a:p>
                      <a:pPr algn="ctr"/>
                      <a:r>
                        <a:rPr lang="en-GB" sz="900" b="0" baseline="0" dirty="0" smtClean="0">
                          <a:solidFill>
                            <a:schemeClr val="tx1"/>
                          </a:solidFill>
                          <a:latin typeface="+mn-lt"/>
                          <a:cs typeface="Amatic SC" panose="00000500000000000000" pitchFamily="2" charset="-79"/>
                        </a:rPr>
                        <a:t>Have been physically  active.</a:t>
                      </a:r>
                    </a:p>
                    <a:p>
                      <a:pPr algn="ctr"/>
                      <a:r>
                        <a:rPr lang="en-GB" sz="900" b="0" baseline="0" dirty="0" smtClean="0">
                          <a:solidFill>
                            <a:schemeClr val="tx1"/>
                          </a:solidFill>
                          <a:latin typeface="+mn-lt"/>
                          <a:cs typeface="Amatic SC" panose="00000500000000000000" pitchFamily="2" charset="-79"/>
                        </a:rPr>
                        <a:t>Have tried to keep themselves and others safe.</a:t>
                      </a:r>
                    </a:p>
                    <a:p>
                      <a:pPr algn="ctr"/>
                      <a:r>
                        <a:rPr lang="en-GB" sz="900" b="0" baseline="0" dirty="0" smtClean="0">
                          <a:solidFill>
                            <a:schemeClr val="tx1"/>
                          </a:solidFill>
                          <a:latin typeface="+mn-lt"/>
                          <a:cs typeface="Amatic SC" panose="00000500000000000000" pitchFamily="2" charset="-79"/>
                        </a:rPr>
                        <a:t>Know how to be a good friend and enjoy healthy relationships.</a:t>
                      </a:r>
                    </a:p>
                    <a:p>
                      <a:pPr algn="ctr"/>
                      <a:r>
                        <a:rPr lang="en-GB" sz="900" b="0" baseline="0" dirty="0" smtClean="0">
                          <a:solidFill>
                            <a:schemeClr val="tx1"/>
                          </a:solidFill>
                          <a:latin typeface="+mn-lt"/>
                          <a:cs typeface="Amatic SC" panose="00000500000000000000" pitchFamily="2" charset="-79"/>
                        </a:rPr>
                        <a:t>Know how to keep calm and deal with difficult situations.</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GB" sz="900" b="1" dirty="0" smtClean="0">
                          <a:solidFill>
                            <a:schemeClr val="tx1"/>
                          </a:solidFill>
                          <a:latin typeface="+mn-lt"/>
                          <a:cs typeface="Amatic SC" panose="00000500000000000000" pitchFamily="2" charset="-79"/>
                        </a:rPr>
                        <a:t>Jigsaw- Relationships</a:t>
                      </a:r>
                    </a:p>
                    <a:p>
                      <a:pPr algn="ctr"/>
                      <a:r>
                        <a:rPr lang="en-GB" sz="900" b="0" dirty="0" smtClean="0">
                          <a:solidFill>
                            <a:schemeClr val="tx1"/>
                          </a:solidFill>
                          <a:latin typeface="+mn-lt"/>
                          <a:cs typeface="Amatic SC" panose="00000500000000000000" pitchFamily="2" charset="-79"/>
                        </a:rPr>
                        <a:t>Know</a:t>
                      </a:r>
                      <a:r>
                        <a:rPr lang="en-GB" sz="900" b="0" baseline="0" dirty="0" smtClean="0">
                          <a:solidFill>
                            <a:schemeClr val="tx1"/>
                          </a:solidFill>
                          <a:latin typeface="+mn-lt"/>
                          <a:cs typeface="Amatic SC" panose="00000500000000000000" pitchFamily="2" charset="-79"/>
                        </a:rPr>
                        <a:t> how to make friends.</a:t>
                      </a:r>
                    </a:p>
                    <a:p>
                      <a:pPr algn="ctr"/>
                      <a:r>
                        <a:rPr lang="en-GB" sz="900" b="0" baseline="0" dirty="0" smtClean="0">
                          <a:solidFill>
                            <a:schemeClr val="tx1"/>
                          </a:solidFill>
                          <a:latin typeface="+mn-lt"/>
                          <a:cs typeface="Amatic SC" panose="00000500000000000000" pitchFamily="2" charset="-79"/>
                        </a:rPr>
                        <a:t>Try to solve friendship problems when they occur.</a:t>
                      </a:r>
                    </a:p>
                    <a:p>
                      <a:pPr algn="ctr"/>
                      <a:r>
                        <a:rPr lang="en-GB" sz="900" b="0" baseline="0" dirty="0" smtClean="0">
                          <a:solidFill>
                            <a:schemeClr val="tx1"/>
                          </a:solidFill>
                          <a:latin typeface="+mn-lt"/>
                          <a:cs typeface="Amatic SC" panose="00000500000000000000" pitchFamily="2" charset="-79"/>
                        </a:rPr>
                        <a:t>Help others to feel part of a group.</a:t>
                      </a:r>
                    </a:p>
                    <a:p>
                      <a:pPr algn="ctr"/>
                      <a:r>
                        <a:rPr lang="en-GB" sz="900" b="0" dirty="0" smtClean="0">
                          <a:solidFill>
                            <a:schemeClr val="tx1"/>
                          </a:solidFill>
                          <a:latin typeface="+mn-lt"/>
                          <a:cs typeface="Amatic SC" panose="00000500000000000000" pitchFamily="2" charset="-79"/>
                        </a:rPr>
                        <a:t>Show</a:t>
                      </a:r>
                      <a:r>
                        <a:rPr lang="en-GB" sz="900" b="0" baseline="0" dirty="0" smtClean="0">
                          <a:solidFill>
                            <a:schemeClr val="tx1"/>
                          </a:solidFill>
                          <a:latin typeface="+mn-lt"/>
                          <a:cs typeface="Amatic SC" panose="00000500000000000000" pitchFamily="2" charset="-79"/>
                        </a:rPr>
                        <a:t> respect in how they treat others.</a:t>
                      </a:r>
                    </a:p>
                    <a:p>
                      <a:pPr algn="ctr"/>
                      <a:r>
                        <a:rPr lang="en-GB" sz="900" b="0" baseline="0" dirty="0" smtClean="0">
                          <a:solidFill>
                            <a:schemeClr val="tx1"/>
                          </a:solidFill>
                          <a:latin typeface="+mn-lt"/>
                          <a:cs typeface="Amatic SC" panose="00000500000000000000" pitchFamily="2" charset="-79"/>
                        </a:rPr>
                        <a:t>Know how to help themselves and others when they feel upset and hurt.</a:t>
                      </a:r>
                    </a:p>
                    <a:p>
                      <a:pPr algn="ctr"/>
                      <a:r>
                        <a:rPr lang="en-GB" sz="900" b="0" baseline="0" dirty="0" smtClean="0">
                          <a:solidFill>
                            <a:schemeClr val="tx1"/>
                          </a:solidFill>
                          <a:latin typeface="+mn-lt"/>
                          <a:cs typeface="Amatic SC" panose="00000500000000000000" pitchFamily="2" charset="-79"/>
                        </a:rPr>
                        <a:t>Know and who what makes a good relationship.</a:t>
                      </a:r>
                      <a:endParaRPr lang="en-GB" sz="900" b="0" dirty="0" smtClean="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1" dirty="0" smtClean="0">
                          <a:solidFill>
                            <a:schemeClr val="tx1"/>
                          </a:solidFill>
                        </a:rPr>
                        <a:t>Wellbeing</a:t>
                      </a:r>
                      <a:r>
                        <a:rPr lang="en-US" sz="900" b="1" baseline="0" dirty="0" smtClean="0">
                          <a:solidFill>
                            <a:schemeClr val="tx1"/>
                          </a:solidFill>
                        </a:rPr>
                        <a:t> Wednesdays</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GB" sz="900" b="1" dirty="0" smtClean="0">
                          <a:solidFill>
                            <a:schemeClr val="tx1"/>
                          </a:solidFill>
                          <a:latin typeface="+mn-lt"/>
                          <a:cs typeface="Amatic SC" panose="00000500000000000000" pitchFamily="2" charset="-79"/>
                        </a:rPr>
                        <a:t>Jigsaw- Changing</a:t>
                      </a:r>
                      <a:r>
                        <a:rPr lang="en-GB" sz="900" b="1" baseline="0" dirty="0" smtClean="0">
                          <a:solidFill>
                            <a:schemeClr val="tx1"/>
                          </a:solidFill>
                          <a:latin typeface="+mn-lt"/>
                          <a:cs typeface="Amatic SC" panose="00000500000000000000" pitchFamily="2" charset="-79"/>
                        </a:rPr>
                        <a:t> me</a:t>
                      </a:r>
                    </a:p>
                    <a:p>
                      <a:pPr algn="ctr"/>
                      <a:r>
                        <a:rPr lang="en-US" sz="900" b="0" dirty="0" smtClean="0">
                          <a:solidFill>
                            <a:schemeClr val="tx1"/>
                          </a:solidFill>
                        </a:rPr>
                        <a:t>Understand</a:t>
                      </a:r>
                      <a:r>
                        <a:rPr lang="en-US" sz="900" b="0" baseline="0" dirty="0" smtClean="0">
                          <a:solidFill>
                            <a:schemeClr val="tx1"/>
                          </a:solidFill>
                        </a:rPr>
                        <a:t> that everyone is unique and special.</a:t>
                      </a:r>
                    </a:p>
                    <a:p>
                      <a:pPr algn="ctr"/>
                      <a:r>
                        <a:rPr lang="en-US" sz="900" b="0" baseline="0" dirty="0" smtClean="0">
                          <a:solidFill>
                            <a:schemeClr val="tx1"/>
                          </a:solidFill>
                        </a:rPr>
                        <a:t>Can express how they feel when change happens.</a:t>
                      </a:r>
                    </a:p>
                    <a:p>
                      <a:pPr algn="ctr"/>
                      <a:r>
                        <a:rPr lang="en-US" sz="900" b="0" baseline="0" dirty="0" smtClean="0">
                          <a:solidFill>
                            <a:schemeClr val="tx1"/>
                          </a:solidFill>
                        </a:rPr>
                        <a:t>Understand and respect the changes that they see in themselves.</a:t>
                      </a:r>
                    </a:p>
                    <a:p>
                      <a:pPr algn="ctr"/>
                      <a:r>
                        <a:rPr lang="en-US" sz="900" b="0" baseline="0" dirty="0" smtClean="0">
                          <a:solidFill>
                            <a:schemeClr val="tx1"/>
                          </a:solidFill>
                        </a:rPr>
                        <a:t>Understand and respect the changes that they see in other people.</a:t>
                      </a:r>
                    </a:p>
                    <a:p>
                      <a:pPr algn="ctr"/>
                      <a:r>
                        <a:rPr lang="en-US" sz="900" b="0" baseline="0" dirty="0" smtClean="0">
                          <a:solidFill>
                            <a:schemeClr val="tx1"/>
                          </a:solidFill>
                        </a:rPr>
                        <a:t>Know who to ask for help if they are worried about change.</a:t>
                      </a:r>
                    </a:p>
                    <a:p>
                      <a:pPr algn="ctr"/>
                      <a:r>
                        <a:rPr lang="en-US" sz="900" b="0" baseline="0" dirty="0" smtClean="0">
                          <a:solidFill>
                            <a:schemeClr val="tx1"/>
                          </a:solidFill>
                        </a:rPr>
                        <a:t>Are looking forward to change.</a:t>
                      </a:r>
                      <a:endParaRPr lang="en-US" sz="900" b="0" dirty="0" smtClean="0">
                        <a:solidFill>
                          <a:schemeClr val="tx1"/>
                        </a:solidFill>
                      </a:endParaRPr>
                    </a:p>
                    <a:p>
                      <a:pPr algn="ct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See</a:t>
                      </a:r>
                      <a:r>
                        <a:rPr lang="en-US" sz="1000" b="1" i="0" kern="1200" baseline="0" dirty="0" smtClean="0">
                          <a:solidFill>
                            <a:schemeClr val="bg1">
                              <a:lumMod val="50000"/>
                            </a:schemeClr>
                          </a:solidFill>
                          <a:effectLst/>
                          <a:latin typeface="+mn-lt"/>
                          <a:ea typeface="+mn-ea"/>
                          <a:cs typeface="+mn-cs"/>
                        </a:rPr>
                        <a:t> themselves as a valuable individual</a:t>
                      </a:r>
                      <a:endParaRPr lang="en-US" sz="1000" b="1" i="0" kern="1200" dirty="0">
                        <a:solidFill>
                          <a:schemeClr val="bg1">
                            <a:lumMod val="50000"/>
                          </a:schemeClr>
                        </a:solidFill>
                        <a:effectLst/>
                        <a:latin typeface="+mn-lt"/>
                        <a:ea typeface="+mn-ea"/>
                        <a:cs typeface="+mn-cs"/>
                      </a:endParaRP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Build constructive</a:t>
                      </a:r>
                      <a:r>
                        <a:rPr lang="en-US" sz="1000" b="1" i="0" kern="1200" baseline="0" dirty="0" smtClean="0">
                          <a:solidFill>
                            <a:schemeClr val="bg1">
                              <a:lumMod val="50000"/>
                            </a:schemeClr>
                          </a:solidFill>
                          <a:effectLst/>
                          <a:latin typeface="+mn-lt"/>
                          <a:ea typeface="+mn-ea"/>
                          <a:cs typeface="+mn-cs"/>
                        </a:rPr>
                        <a:t> and respectful relationships</a:t>
                      </a:r>
                      <a:endParaRPr lang="en-US" sz="1000" b="1" i="0" kern="1200" dirty="0">
                        <a:solidFill>
                          <a:schemeClr val="bg1">
                            <a:lumMod val="50000"/>
                          </a:schemeClr>
                        </a:solidFill>
                        <a:effectLst/>
                        <a:latin typeface="+mn-lt"/>
                        <a:ea typeface="+mn-ea"/>
                        <a:cs typeface="+mn-cs"/>
                      </a:endParaRP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Express their feelings</a:t>
                      </a:r>
                      <a:r>
                        <a:rPr lang="en-US" sz="1000" b="1" i="0" kern="1200" baseline="0" dirty="0" smtClean="0">
                          <a:solidFill>
                            <a:schemeClr val="bg1">
                              <a:lumMod val="50000"/>
                            </a:schemeClr>
                          </a:solidFill>
                          <a:effectLst/>
                          <a:latin typeface="+mn-lt"/>
                          <a:ea typeface="+mn-ea"/>
                          <a:cs typeface="+mn-cs"/>
                        </a:rPr>
                        <a:t> and consider the feelings of others</a:t>
                      </a:r>
                      <a:endParaRPr lang="en-US" sz="1000" b="1" i="0" kern="1200" dirty="0">
                        <a:solidFill>
                          <a:schemeClr val="bg1">
                            <a:lumMod val="50000"/>
                          </a:schemeClr>
                        </a:solidFill>
                        <a:effectLst/>
                        <a:latin typeface="+mn-lt"/>
                        <a:ea typeface="+mn-ea"/>
                        <a:cs typeface="+mn-cs"/>
                      </a:endParaRP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Show resilience and perseverance in the face of challenge</a:t>
                      </a:r>
                      <a:endParaRPr lang="en-US" sz="1000" b="1" i="0" kern="1200" dirty="0">
                        <a:solidFill>
                          <a:schemeClr val="bg1">
                            <a:lumMod val="50000"/>
                          </a:schemeClr>
                        </a:solidFill>
                        <a:effectLst/>
                        <a:latin typeface="+mn-lt"/>
                        <a:ea typeface="+mn-ea"/>
                        <a:cs typeface="+mn-cs"/>
                      </a:endParaRP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Identify</a:t>
                      </a:r>
                      <a:r>
                        <a:rPr lang="en-US" sz="1000" b="1" i="0" kern="1200" baseline="0" dirty="0" smtClean="0">
                          <a:solidFill>
                            <a:schemeClr val="bg1">
                              <a:lumMod val="50000"/>
                            </a:schemeClr>
                          </a:solidFill>
                          <a:effectLst/>
                          <a:latin typeface="+mn-lt"/>
                          <a:ea typeface="+mn-ea"/>
                          <a:cs typeface="+mn-cs"/>
                        </a:rPr>
                        <a:t> and moderate their own feelings socially and emotionally</a:t>
                      </a:r>
                      <a:endParaRPr lang="en-US" sz="1000" b="1" i="0" kern="1200" dirty="0">
                        <a:solidFill>
                          <a:schemeClr val="bg1">
                            <a:lumMod val="50000"/>
                          </a:schemeClr>
                        </a:solidFill>
                        <a:effectLst/>
                        <a:latin typeface="+mn-lt"/>
                        <a:ea typeface="+mn-ea"/>
                        <a:cs typeface="+mn-cs"/>
                      </a:endParaRP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Think about the perspective of others</a:t>
                      </a:r>
                      <a:endParaRPr lang="en-US" sz="1000" b="1" i="0" kern="1200" dirty="0">
                        <a:solidFill>
                          <a:schemeClr val="bg1">
                            <a:lumMod val="50000"/>
                          </a:schemeClr>
                        </a:solidFill>
                        <a:effectLst/>
                        <a:latin typeface="+mn-lt"/>
                        <a:ea typeface="+mn-ea"/>
                        <a:cs typeface="+mn-cs"/>
                      </a:endParaRPr>
                    </a:p>
                    <a:p>
                      <a:pPr marL="171450" indent="-171450" algn="ctr">
                        <a:buFont typeface="Wingdings" panose="05000000000000000000" pitchFamily="2" charset="2"/>
                        <a:buChar char="ü"/>
                      </a:pPr>
                      <a:r>
                        <a:rPr lang="en-US" sz="1000" b="1" i="0" kern="1200" dirty="0" smtClean="0">
                          <a:solidFill>
                            <a:schemeClr val="bg1">
                              <a:lumMod val="50000"/>
                            </a:schemeClr>
                          </a:solidFill>
                          <a:effectLst/>
                          <a:latin typeface="+mn-lt"/>
                          <a:ea typeface="+mn-ea"/>
                          <a:cs typeface="+mn-cs"/>
                        </a:rPr>
                        <a:t>Manage their own needs</a:t>
                      </a:r>
                      <a:endParaRPr lang="en-US" sz="1000" b="1"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9" name="Picture 8">
            <a:extLst>
              <a:ext uri="{FF2B5EF4-FFF2-40B4-BE49-F238E27FC236}">
                <a16:creationId xmlns:a16="http://schemas.microsoft.com/office/drawing/2014/main" id="{22D24B6A-CE47-4BC3-8F43-9D9AE2293426}"/>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034064" y="5490996"/>
            <a:ext cx="3932807" cy="3932807"/>
          </a:xfrm>
          <a:prstGeom prst="rect">
            <a:avLst/>
          </a:prstGeom>
        </p:spPr>
      </p:pic>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42262" y="780430"/>
            <a:ext cx="417124" cy="417124"/>
          </a:xfrm>
          <a:prstGeom prst="rect">
            <a:avLst/>
          </a:prstGeom>
        </p:spPr>
      </p:pic>
      <p:pic>
        <p:nvPicPr>
          <p:cNvPr id="11" name="Picture 10">
            <a:extLst>
              <a:ext uri="{FF2B5EF4-FFF2-40B4-BE49-F238E27FC236}">
                <a16:creationId xmlns:a16="http://schemas.microsoft.com/office/drawing/2014/main" id="{068B972A-4C5B-49CE-BB20-5571930D311E}"/>
              </a:ext>
            </a:extLst>
          </p:cNvPr>
          <p:cNvPicPr>
            <a:picLocks noChangeAspect="1"/>
          </p:cNvPicPr>
          <p:nvPr/>
        </p:nvPicPr>
        <p:blipFill>
          <a:blip r:embed="rId5"/>
          <a:stretch>
            <a:fillRect/>
          </a:stretch>
        </p:blipFill>
        <p:spPr>
          <a:xfrm>
            <a:off x="563995" y="0"/>
            <a:ext cx="759148" cy="893542"/>
          </a:xfrm>
          <a:prstGeom prst="rect">
            <a:avLst/>
          </a:prstGeom>
        </p:spPr>
      </p:pic>
    </p:spTree>
    <p:extLst>
      <p:ext uri="{BB962C8B-B14F-4D97-AF65-F5344CB8AC3E}">
        <p14:creationId xmlns:p14="http://schemas.microsoft.com/office/powerpoint/2010/main" val="144081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22542476"/>
              </p:ext>
            </p:extLst>
          </p:nvPr>
        </p:nvGraphicFramePr>
        <p:xfrm>
          <a:off x="472644" y="500600"/>
          <a:ext cx="11459371" cy="6124725"/>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smtClean="0">
                          <a:latin typeface="Amatic SC" panose="00000500000000000000" pitchFamily="2" charset="-79"/>
                          <a:cs typeface="Amatic SC" panose="00000500000000000000" pitchFamily="2" charset="-79"/>
                        </a:rPr>
                        <a:t>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C66FF"/>
                          </a:solidFill>
                          <a:latin typeface="Amatic SC" panose="00000500000000000000" pitchFamily="2" charset="-79"/>
                          <a:cs typeface="Amatic SC" panose="00000500000000000000" pitchFamily="2" charset="-79"/>
                        </a:rPr>
                        <a:t>P.E lessons- Sport</a:t>
                      </a:r>
                      <a:r>
                        <a:rPr lang="en-US" sz="1400" b="1" baseline="0" dirty="0" smtClean="0">
                          <a:solidFill>
                            <a:srgbClr val="CC66FF"/>
                          </a:solidFill>
                          <a:latin typeface="Amatic SC" panose="00000500000000000000" pitchFamily="2" charset="-79"/>
                          <a:cs typeface="Amatic SC" panose="00000500000000000000" pitchFamily="2" charset="-79"/>
                        </a:rPr>
                        <a:t> </a:t>
                      </a:r>
                      <a:r>
                        <a:rPr lang="en-US" sz="1400" b="1" baseline="0" dirty="0" err="1" smtClean="0">
                          <a:solidFill>
                            <a:srgbClr val="CC66FF"/>
                          </a:solidFill>
                          <a:latin typeface="Amatic SC" panose="00000500000000000000" pitchFamily="2" charset="-79"/>
                          <a:cs typeface="Amatic SC" panose="00000500000000000000" pitchFamily="2" charset="-79"/>
                        </a:rPr>
                        <a:t>xplorers</a:t>
                      </a:r>
                      <a:endParaRPr lang="en-US" sz="14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indent="0" algn="l">
                        <a:buFont typeface="Arial" panose="020B0604020202020204" pitchFamily="34" charset="0"/>
                        <a:buNone/>
                      </a:pPr>
                      <a:r>
                        <a:rPr lang="en-US" sz="800" dirty="0">
                          <a:solidFill>
                            <a:schemeClr val="tx1"/>
                          </a:solidFill>
                          <a:latin typeface="+mn-lt"/>
                          <a:cs typeface="Amatic SC" panose="00000500000000000000" pitchFamily="2" charset="-79"/>
                        </a:rPr>
                        <a:t>Threading, cutting, weaving, playdough, Fine Motor activities. </a:t>
                      </a:r>
                    </a:p>
                    <a:p>
                      <a:pPr marL="0" indent="0" algn="l">
                        <a:buFont typeface="Arial" panose="020B0604020202020204" pitchFamily="34" charset="0"/>
                        <a:buNone/>
                      </a:pPr>
                      <a:r>
                        <a:rPr lang="en-US" sz="800" dirty="0">
                          <a:solidFill>
                            <a:schemeClr val="tx1"/>
                          </a:solidFill>
                        </a:rPr>
                        <a:t>Manipulate objects with good fine motor skills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solidFill>
                            <a:schemeClr val="tx1"/>
                          </a:solidFill>
                        </a:rPr>
                        <a:t>Draw lines and circles using gross motor movements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solidFill>
                            <a:schemeClr val="tx1"/>
                          </a:solidFill>
                        </a:rPr>
                        <a:t>Hold pencil/paint brush beyond whole hand grasp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solidFill>
                            <a:schemeClr val="tx1"/>
                          </a:solidFill>
                          <a:latin typeface="+mn-lt"/>
                          <a:cs typeface="Amatic SC" panose="00000500000000000000" pitchFamily="2" charset="-79"/>
                        </a:rPr>
                        <a:t>Pencil Grip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smtClean="0">
                          <a:solidFill>
                            <a:schemeClr val="tx1"/>
                          </a:solidFill>
                        </a:rPr>
                        <a:t>Develop </a:t>
                      </a:r>
                      <a:r>
                        <a:rPr lang="en-US" sz="800" dirty="0">
                          <a:solidFill>
                            <a:schemeClr val="tx1"/>
                          </a:solidFill>
                        </a:rPr>
                        <a:t>muscle tone to put pencil pressure on paper Use tools to effect changes to materials Show preference for dominant hand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t>Engage children in structured activities: guide them in what to draw, write or copy. Teach and model correct letter formation</a:t>
                      </a:r>
                      <a:r>
                        <a:rPr lang="en-US" sz="800" dirty="0" smtClean="0"/>
                        <a:t>.</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 Develop their small motor skills so they can use a range of tools competently, safely and confidently. Daily name writing practise to practise correctly forming letters in their own name.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l"/>
                      <a:r>
                        <a:rPr lang="en-US" sz="800" dirty="0">
                          <a:solidFill>
                            <a:schemeClr val="tx1"/>
                          </a:solidFill>
                        </a:rPr>
                        <a:t>Begin to form letters correctly Handle tools, objects, construction and malleable materials with increasing control</a:t>
                      </a:r>
                    </a:p>
                    <a:p>
                      <a:pPr algn="l"/>
                      <a:r>
                        <a:rPr lang="en-US" sz="800" dirty="0"/>
                        <a:t>Encourage children to draw freely.</a:t>
                      </a:r>
                    </a:p>
                    <a:p>
                      <a:pPr algn="l"/>
                      <a:r>
                        <a:rPr lang="en-US" sz="800" b="0" i="0" kern="1200" dirty="0">
                          <a:solidFill>
                            <a:schemeClr val="dk1"/>
                          </a:solidFill>
                          <a:effectLst/>
                          <a:latin typeface="+mn-lt"/>
                          <a:ea typeface="+mn-ea"/>
                          <a:cs typeface="+mn-cs"/>
                        </a:rPr>
                        <a:t>Holding Small Items / </a:t>
                      </a:r>
                    </a:p>
                    <a:p>
                      <a:pPr algn="l"/>
                      <a:r>
                        <a:rPr lang="en-US" sz="800" b="0" i="0" kern="1200" dirty="0">
                          <a:solidFill>
                            <a:schemeClr val="dk1"/>
                          </a:solidFill>
                          <a:effectLst/>
                          <a:latin typeface="+mn-lt"/>
                          <a:ea typeface="+mn-ea"/>
                          <a:cs typeface="+mn-cs"/>
                        </a:rPr>
                        <a:t>Button Clothing / </a:t>
                      </a:r>
                    </a:p>
                    <a:p>
                      <a:pPr algn="l"/>
                      <a:r>
                        <a:rPr lang="en-US" sz="800" b="0" i="0" kern="1200" dirty="0">
                          <a:solidFill>
                            <a:schemeClr val="dk1"/>
                          </a:solidFill>
                          <a:effectLst/>
                          <a:latin typeface="+mn-lt"/>
                          <a:ea typeface="+mn-ea"/>
                          <a:cs typeface="+mn-cs"/>
                        </a:rPr>
                        <a:t>Cutting with Scissors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800" b="0" i="0" kern="1200" dirty="0">
                          <a:solidFill>
                            <a:schemeClr val="dk1"/>
                          </a:solidFill>
                          <a:effectLst/>
                          <a:latin typeface="+mn-lt"/>
                          <a:ea typeface="+mn-ea"/>
                          <a:cs typeface="+mn-cs"/>
                        </a:rPr>
                        <a:t>Start to cut along a curved line, like a circle / Draw a </a:t>
                      </a:r>
                      <a:r>
                        <a:rPr lang="en-US" sz="800" b="0" i="0" kern="1200" dirty="0" smtClean="0">
                          <a:solidFill>
                            <a:schemeClr val="dk1"/>
                          </a:solidFill>
                          <a:effectLst/>
                          <a:latin typeface="+mn-lt"/>
                          <a:ea typeface="+mn-ea"/>
                          <a:cs typeface="+mn-cs"/>
                        </a:rPr>
                        <a:t>cross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Develop the foundations of a handwriting style which is fast, accurate and efficient.</a:t>
                      </a:r>
                    </a:p>
                    <a:p>
                      <a:pPr algn="ctr" fontAlgn="base"/>
                      <a:endParaRPr lang="en-US" sz="8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lvl="0" indent="0" algn="l">
                        <a:lnSpc>
                          <a:spcPct val="107000"/>
                        </a:lnSpc>
                        <a:spcAft>
                          <a:spcPts val="0"/>
                        </a:spcAft>
                        <a:buFont typeface="Symbol" panose="05050102010706020507" pitchFamily="18" charset="2"/>
                        <a:buNone/>
                      </a:pPr>
                      <a:r>
                        <a:rPr lang="en-GB" sz="800" dirty="0" smtClean="0">
                          <a:effectLst/>
                          <a:latin typeface="+mn-lt"/>
                          <a:ea typeface="Calibri" panose="020F0502020204030204" pitchFamily="34" charset="0"/>
                          <a:cs typeface="Times New Roman" panose="02020603050405020304" pitchFamily="18" charset="0"/>
                        </a:rPr>
                        <a:t>Revise and refine the fundamental movement skills they have already acquired. (</a:t>
                      </a:r>
                      <a:r>
                        <a:rPr lang="en-GB" sz="800" dirty="0" err="1" smtClean="0">
                          <a:effectLst/>
                          <a:latin typeface="+mn-lt"/>
                          <a:ea typeface="Calibri" panose="020F0502020204030204" pitchFamily="34" charset="0"/>
                          <a:cs typeface="Times New Roman" panose="02020603050405020304" pitchFamily="18" charset="0"/>
                        </a:rPr>
                        <a:t>Eg</a:t>
                      </a:r>
                      <a:r>
                        <a:rPr lang="en-GB" sz="800" dirty="0" smtClean="0">
                          <a:effectLst/>
                          <a:latin typeface="+mn-lt"/>
                          <a:ea typeface="Calibri" panose="020F0502020204030204" pitchFamily="34" charset="0"/>
                          <a:cs typeface="Times New Roman" panose="02020603050405020304" pitchFamily="18" charset="0"/>
                        </a:rPr>
                        <a:t>. Rolling, crawling, walking).</a:t>
                      </a:r>
                    </a:p>
                    <a:p>
                      <a:pPr marL="0" lvl="0" indent="0" algn="l">
                        <a:lnSpc>
                          <a:spcPct val="107000"/>
                        </a:lnSpc>
                        <a:spcAft>
                          <a:spcPts val="0"/>
                        </a:spcAft>
                        <a:buFont typeface="Symbol" panose="05050102010706020507" pitchFamily="18" charset="2"/>
                        <a:buNone/>
                      </a:pPr>
                      <a:r>
                        <a:rPr lang="en-GB" sz="800" dirty="0" smtClean="0">
                          <a:effectLst/>
                          <a:latin typeface="+mn-lt"/>
                          <a:ea typeface="Calibri" panose="020F0502020204030204" pitchFamily="34" charset="0"/>
                          <a:cs typeface="Times New Roman" panose="02020603050405020304" pitchFamily="18" charset="0"/>
                        </a:rPr>
                        <a:t>Use their core muscle strength to achieve a good posture when sitting at a table or sitting on the floor.</a:t>
                      </a:r>
                    </a:p>
                    <a:p>
                      <a:pPr marL="0" lvl="0" indent="0" algn="l">
                        <a:lnSpc>
                          <a:spcPct val="107000"/>
                        </a:lnSpc>
                        <a:spcAft>
                          <a:spcPts val="800"/>
                        </a:spcAft>
                        <a:buFont typeface="Symbol" panose="05050102010706020507" pitchFamily="18" charset="2"/>
                        <a:buNone/>
                      </a:pPr>
                      <a:r>
                        <a:rPr lang="en-GB" sz="800" dirty="0" smtClean="0">
                          <a:effectLst/>
                          <a:latin typeface="+mn-lt"/>
                          <a:ea typeface="Calibri" panose="020F0502020204030204" pitchFamily="34" charset="0"/>
                          <a:cs typeface="Times New Roman" panose="02020603050405020304" pitchFamily="18" charset="0"/>
                        </a:rPr>
                        <a:t>Further develop the skills they need to manage the school day successfully.</a:t>
                      </a:r>
                    </a:p>
                    <a:p>
                      <a:pPr marL="0" lvl="0" indent="0" algn="l">
                        <a:lnSpc>
                          <a:spcPct val="107000"/>
                        </a:lnSpc>
                        <a:spcAft>
                          <a:spcPts val="0"/>
                        </a:spcAft>
                        <a:buFont typeface="Symbol" panose="05050102010706020507" pitchFamily="18" charset="2"/>
                        <a:buNone/>
                      </a:pP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lvl="0" indent="0" algn="l">
                        <a:lnSpc>
                          <a:spcPct val="107000"/>
                        </a:lnSpc>
                        <a:spcAft>
                          <a:spcPts val="0"/>
                        </a:spcAft>
                        <a:buFont typeface="Symbol" panose="05050102010706020507" pitchFamily="18" charset="2"/>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lvl="0" indent="0" algn="l">
                        <a:lnSpc>
                          <a:spcPct val="107000"/>
                        </a:lnSpc>
                        <a:spcAft>
                          <a:spcPts val="0"/>
                        </a:spcAft>
                        <a:buFont typeface="Symbol" panose="05050102010706020507" pitchFamily="18" charset="2"/>
                        <a:buNone/>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Progress towards a more fluent style of moving, with developing control and grace.</a:t>
                      </a:r>
                    </a:p>
                    <a:p>
                      <a:pPr marL="0" lvl="0" indent="0" algn="l">
                        <a:lnSpc>
                          <a:spcPct val="107000"/>
                        </a:lnSpc>
                        <a:spcAft>
                          <a:spcPts val="0"/>
                        </a:spcAft>
                        <a:buFont typeface="Symbol" panose="05050102010706020507" pitchFamily="18" charset="2"/>
                        <a:buNone/>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Combine</a:t>
                      </a:r>
                      <a:r>
                        <a:rPr lang="en-GB" sz="800" baseline="0" dirty="0" smtClean="0">
                          <a:effectLst/>
                          <a:latin typeface="Calibri" panose="020F0502020204030204" pitchFamily="34" charset="0"/>
                          <a:ea typeface="Calibri" panose="020F0502020204030204" pitchFamily="34" charset="0"/>
                          <a:cs typeface="Times New Roman" panose="02020603050405020304" pitchFamily="18" charset="0"/>
                        </a:rPr>
                        <a:t> different movements with ease and fluency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marL="0" lvl="0" indent="0" algn="l">
                        <a:lnSpc>
                          <a:spcPct val="107000"/>
                        </a:lnSpc>
                        <a:spcAft>
                          <a:spcPts val="0"/>
                        </a:spcAft>
                        <a:buFont typeface="Symbol" panose="05050102010706020507" pitchFamily="18" charset="2"/>
                        <a:buNone/>
                      </a:pP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Develop </a:t>
                      </a:r>
                      <a:r>
                        <a:rPr lang="en-GB" sz="800" dirty="0">
                          <a:effectLst/>
                          <a:latin typeface="Calibri" panose="020F0502020204030204" pitchFamily="34" charset="0"/>
                          <a:ea typeface="Calibri" panose="020F0502020204030204" pitchFamily="34" charset="0"/>
                          <a:cs typeface="Times New Roman" panose="02020603050405020304" pitchFamily="18" charset="0"/>
                        </a:rPr>
                        <a:t>the overall body strength, co-ordination, balance and agility needed to engage successfully with future physical education sessions and other physical disciplines including dance, gymnastics. Sport and swimming.</a:t>
                      </a:r>
                    </a:p>
                    <a:p>
                      <a:pPr marL="0" lvl="0" indent="0" algn="l">
                        <a:lnSpc>
                          <a:spcPct val="107000"/>
                        </a:lnSpc>
                        <a:spcAft>
                          <a:spcPts val="0"/>
                        </a:spcAft>
                        <a:buFont typeface="Symbol" panose="05050102010706020507" pitchFamily="18" charset="2"/>
                        <a:buNone/>
                      </a:pPr>
                      <a:r>
                        <a:rPr lang="en-GB" sz="800" dirty="0">
                          <a:effectLst/>
                          <a:latin typeface="Calibri" panose="020F0502020204030204" pitchFamily="34" charset="0"/>
                          <a:ea typeface="Calibri" panose="020F0502020204030204" pitchFamily="34" charset="0"/>
                          <a:cs typeface="Times New Roman" panose="02020603050405020304" pitchFamily="18" charset="0"/>
                        </a:rPr>
                        <a:t>Confidently and safely use a range of large and small apparatus indoors and outside, alone and in a group.</a:t>
                      </a:r>
                    </a:p>
                    <a:p>
                      <a:pPr marL="0" lvl="0" indent="0" algn="l">
                        <a:lnSpc>
                          <a:spcPct val="107000"/>
                        </a:lnSpc>
                        <a:spcAft>
                          <a:spcPts val="0"/>
                        </a:spcAft>
                        <a:buFont typeface="Symbol" panose="05050102010706020507" pitchFamily="18" charset="2"/>
                        <a:buNone/>
                      </a:pPr>
                      <a:r>
                        <a:rPr lang="en-GB" sz="800" dirty="0">
                          <a:effectLst/>
                          <a:latin typeface="Calibri" panose="020F0502020204030204" pitchFamily="34" charset="0"/>
                          <a:ea typeface="Calibri" panose="020F0502020204030204" pitchFamily="34" charset="0"/>
                          <a:cs typeface="Times New Roman" panose="02020603050405020304" pitchFamily="18" charset="0"/>
                        </a:rPr>
                        <a:t>Further develop and refine a range of ball skills including: throwing, catching, kicking, passing, batting and aiming</a:t>
                      </a:r>
                      <a:r>
                        <a:rPr lang="en-GB" sz="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lvl="0" indent="0" algn="l">
                        <a:lnSpc>
                          <a:spcPct val="107000"/>
                        </a:lnSpc>
                        <a:spcAft>
                          <a:spcPts val="0"/>
                        </a:spcAft>
                        <a:buFont typeface="Symbol" panose="05050102010706020507" pitchFamily="18" charset="2"/>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cstate="hqprint">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1611155" y="579756"/>
            <a:ext cx="557093" cy="557093"/>
          </a:xfrm>
          <a:prstGeom prst="rect">
            <a:avLst/>
          </a:prstGeom>
        </p:spPr>
      </p:pic>
      <p:pic>
        <p:nvPicPr>
          <p:cNvPr id="9" name="Picture 8">
            <a:extLst>
              <a:ext uri="{FF2B5EF4-FFF2-40B4-BE49-F238E27FC236}">
                <a16:creationId xmlns:a16="http://schemas.microsoft.com/office/drawing/2014/main" id="{C593765A-0675-44AA-83BA-8674BB79AEDF}"/>
              </a:ext>
            </a:extLst>
          </p:cNvPr>
          <p:cNvPicPr>
            <a:picLocks noChangeAspect="1"/>
          </p:cNvPicPr>
          <p:nvPr/>
        </p:nvPicPr>
        <p:blipFill>
          <a:blip r:embed="rId4"/>
          <a:stretch>
            <a:fillRect/>
          </a:stretch>
        </p:blipFill>
        <p:spPr>
          <a:xfrm>
            <a:off x="659349" y="-8577"/>
            <a:ext cx="805537" cy="948144"/>
          </a:xfrm>
          <a:prstGeom prst="rect">
            <a:avLst/>
          </a:prstGeom>
        </p:spPr>
      </p:pic>
    </p:spTree>
    <p:extLst>
      <p:ext uri="{BB962C8B-B14F-4D97-AF65-F5344CB8AC3E}">
        <p14:creationId xmlns:p14="http://schemas.microsoft.com/office/powerpoint/2010/main" val="54096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47808681"/>
              </p:ext>
            </p:extLst>
          </p:nvPr>
        </p:nvGraphicFramePr>
        <p:xfrm>
          <a:off x="385894" y="719664"/>
          <a:ext cx="11459364" cy="602697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p>
                      <a:pPr algn="ct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smtClean="0">
                          <a:latin typeface="Amatic SC" panose="00000500000000000000" pitchFamily="2" charset="-79"/>
                          <a:cs typeface="Amatic SC" panose="00000500000000000000" pitchFamily="2" charset="-79"/>
                        </a:rPr>
                        <a:t>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weekly </a:t>
                      </a:r>
                      <a:r>
                        <a:rPr lang="en-US" sz="800" b="0" dirty="0" smtClean="0">
                          <a:latin typeface="+mn-lt"/>
                          <a:cs typeface="Amatic SC" panose="00000500000000000000" pitchFamily="2" charset="-79"/>
                        </a:rPr>
                        <a:t>to choose</a:t>
                      </a:r>
                      <a:r>
                        <a:rPr lang="en-US" sz="800" b="0" baseline="0" dirty="0" smtClean="0">
                          <a:latin typeface="+mn-lt"/>
                          <a:cs typeface="Amatic SC" panose="00000500000000000000" pitchFamily="2" charset="-79"/>
                        </a:rPr>
                        <a:t> a reading for pleasure book.</a:t>
                      </a:r>
                      <a:endParaRPr lang="en-US" sz="800" b="0" dirty="0">
                        <a:latin typeface="+mn-lt"/>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Read Write Inc. </a:t>
                      </a:r>
                      <a:r>
                        <a:rPr lang="en-US" sz="800" b="0" i="0" kern="1200" dirty="0" smtClean="0">
                          <a:solidFill>
                            <a:schemeClr val="dk1"/>
                          </a:solidFill>
                          <a:effectLst/>
                          <a:latin typeface="+mn-lt"/>
                          <a:ea typeface="+mn-ea"/>
                          <a:cs typeface="+mn-cs"/>
                        </a:rPr>
                        <a:t> </a:t>
                      </a:r>
                      <a:r>
                        <a:rPr lang="en-US" sz="800" b="0" i="0" kern="1200" dirty="0">
                          <a:solidFill>
                            <a:schemeClr val="dk1"/>
                          </a:solidFill>
                          <a:effectLst/>
                          <a:latin typeface="+mn-lt"/>
                          <a:ea typeface="+mn-ea"/>
                          <a:cs typeface="+mn-cs"/>
                        </a:rPr>
                        <a:t>Focus on consolidation of set 1 sounds and Set 2 Sounds, Green words . Ditty sheets, introduction of Red Ditty Books and </a:t>
                      </a:r>
                      <a:r>
                        <a:rPr lang="en-US" sz="800" b="0" i="0" kern="1200" dirty="0" smtClean="0">
                          <a:solidFill>
                            <a:schemeClr val="dk1"/>
                          </a:solidFill>
                          <a:effectLst/>
                          <a:latin typeface="+mn-lt"/>
                          <a:ea typeface="+mn-ea"/>
                          <a:cs typeface="+mn-cs"/>
                        </a:rPr>
                        <a:t>Green books </a:t>
                      </a:r>
                      <a:r>
                        <a:rPr lang="en-US" sz="800" b="0" i="0" kern="1200" dirty="0">
                          <a:solidFill>
                            <a:schemeClr val="dk1"/>
                          </a:solidFill>
                          <a:effectLst/>
                          <a:latin typeface="+mn-lt"/>
                          <a:ea typeface="+mn-ea"/>
                          <a:cs typeface="+mn-cs"/>
                        </a:rPr>
                        <a:t>for more confident readers.</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a:t>
                      </a:r>
                      <a:r>
                        <a:rPr lang="en-US" sz="800" dirty="0" smtClean="0">
                          <a:solidFill>
                            <a:schemeClr val="tx1"/>
                          </a:solidFill>
                        </a:rPr>
                        <a:t>story during Once upon a</a:t>
                      </a:r>
                      <a:r>
                        <a:rPr lang="en-US" sz="800" baseline="0" dirty="0" smtClean="0">
                          <a:solidFill>
                            <a:schemeClr val="tx1"/>
                          </a:solidFill>
                        </a:rPr>
                        <a:t> time topic</a:t>
                      </a:r>
                      <a:r>
                        <a:rPr lang="en-US" sz="800" dirty="0" smtClean="0">
                          <a:solidFill>
                            <a:schemeClr val="tx1"/>
                          </a:solidFill>
                        </a:rPr>
                        <a:t>. Begin</a:t>
                      </a:r>
                      <a:r>
                        <a:rPr lang="en-US" sz="800" baseline="0" dirty="0" smtClean="0">
                          <a:solidFill>
                            <a:schemeClr val="tx1"/>
                          </a:solidFill>
                        </a:rPr>
                        <a:t>ning to r</a:t>
                      </a:r>
                      <a:r>
                        <a:rPr lang="en-US" sz="800" dirty="0" smtClean="0">
                          <a:solidFill>
                            <a:schemeClr val="tx1"/>
                          </a:solidFill>
                        </a:rPr>
                        <a:t>ecognise </a:t>
                      </a:r>
                      <a:r>
                        <a:rPr lang="en-US" sz="800" dirty="0">
                          <a:solidFill>
                            <a:schemeClr val="tx1"/>
                          </a:solidFill>
                        </a:rPr>
                        <a:t>initial sounds. </a:t>
                      </a:r>
                      <a:r>
                        <a:rPr lang="en-US" sz="800" dirty="0" smtClean="0"/>
                        <a:t>Engage </a:t>
                      </a:r>
                      <a:r>
                        <a:rPr lang="en-US" sz="800" dirty="0"/>
                        <a:t>in extended conversations about stories, learning new vocabulary</a:t>
                      </a:r>
                      <a:r>
                        <a:rPr lang="en-US" sz="800" dirty="0" smtClean="0"/>
                        <a:t>. Learn new vocabulary related to dinosaurs e.g.. ‘extinct’.</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a:t>
                      </a:r>
                      <a:r>
                        <a:rPr lang="en-US" sz="800" dirty="0" smtClean="0">
                          <a:solidFill>
                            <a:schemeClr val="tx1"/>
                          </a:solidFill>
                        </a:rPr>
                        <a:t>Retelling </a:t>
                      </a:r>
                      <a:r>
                        <a:rPr lang="en-US" sz="800" dirty="0">
                          <a:solidFill>
                            <a:schemeClr val="tx1"/>
                          </a:solidFill>
                        </a:rPr>
                        <a:t>of stories.  Editing of story maps and orally retelling new stories. Non-Fiction </a:t>
                      </a:r>
                      <a:r>
                        <a:rPr lang="en-US" sz="800" dirty="0" smtClean="0">
                          <a:solidFill>
                            <a:schemeClr val="tx1"/>
                          </a:solidFill>
                        </a:rPr>
                        <a:t>Focus- Sparkle</a:t>
                      </a:r>
                      <a:r>
                        <a:rPr lang="en-US" sz="800" baseline="0" dirty="0" smtClean="0">
                          <a:solidFill>
                            <a:schemeClr val="tx1"/>
                          </a:solidFill>
                        </a:rPr>
                        <a:t> and Shine, Exploring Autumn.</a:t>
                      </a:r>
                      <a:r>
                        <a:rPr lang="en-US" sz="800" dirty="0" smtClean="0">
                          <a:solidFill>
                            <a:schemeClr val="tx1"/>
                          </a:solidFill>
                        </a:rPr>
                        <a:t>  </a:t>
                      </a:r>
                      <a:r>
                        <a:rPr lang="en-US" sz="800" dirty="0" smtClean="0">
                          <a:solidFill>
                            <a:schemeClr val="tx1"/>
                          </a:solidFill>
                          <a:effectLst/>
                          <a:latin typeface="+mn-lt"/>
                          <a:ea typeface="Calibri" panose="020F0502020204030204" pitchFamily="34" charset="0"/>
                          <a:cs typeface="Amatic SC" panose="00000500000000000000" pitchFamily="2" charset="-79"/>
                        </a:rPr>
                        <a:t>Verbally</a:t>
                      </a:r>
                      <a:r>
                        <a:rPr lang="en-US" sz="800" baseline="0" dirty="0" smtClean="0">
                          <a:solidFill>
                            <a:schemeClr val="tx1"/>
                          </a:solidFill>
                          <a:effectLst/>
                          <a:latin typeface="+mn-lt"/>
                          <a:ea typeface="Calibri" panose="020F0502020204030204" pitchFamily="34" charset="0"/>
                          <a:cs typeface="Amatic SC" panose="00000500000000000000" pitchFamily="2" charset="-79"/>
                        </a:rPr>
                        <a:t> s</a:t>
                      </a:r>
                      <a:r>
                        <a:rPr lang="en-US" sz="800" dirty="0" smtClean="0">
                          <a:solidFill>
                            <a:schemeClr val="tx1"/>
                          </a:solidFill>
                          <a:effectLst/>
                          <a:latin typeface="+mn-lt"/>
                          <a:ea typeface="Calibri" panose="020F0502020204030204" pitchFamily="34" charset="0"/>
                          <a:cs typeface="Amatic SC" panose="00000500000000000000" pitchFamily="2" charset="-79"/>
                        </a:rPr>
                        <a:t>equence a </a:t>
                      </a:r>
                      <a:r>
                        <a:rPr lang="en-US" sz="800" dirty="0">
                          <a:solidFill>
                            <a:schemeClr val="tx1"/>
                          </a:solidFill>
                          <a:effectLst/>
                          <a:latin typeface="+mn-lt"/>
                          <a:ea typeface="Calibri" panose="020F0502020204030204" pitchFamily="34" charset="0"/>
                          <a:cs typeface="Amatic SC" panose="00000500000000000000" pitchFamily="2" charset="-79"/>
                        </a:rPr>
                        <a:t>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smtClean="0"/>
                        <a:t>Orally</a:t>
                      </a:r>
                      <a:r>
                        <a:rPr lang="en-US" sz="800" baseline="0" dirty="0" smtClean="0"/>
                        <a:t> b</a:t>
                      </a:r>
                      <a:r>
                        <a:rPr lang="en-US" sz="800" dirty="0" smtClean="0"/>
                        <a:t>lend </a:t>
                      </a:r>
                      <a:r>
                        <a:rPr lang="en-US" sz="800" dirty="0"/>
                        <a:t>sounds into words, so that they can </a:t>
                      </a:r>
                      <a:r>
                        <a:rPr lang="en-US" sz="800" dirty="0" smtClean="0"/>
                        <a:t>blend </a:t>
                      </a:r>
                      <a:r>
                        <a:rPr lang="en-US" sz="800" dirty="0"/>
                        <a:t>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t>
                      </a:r>
                      <a:r>
                        <a:rPr lang="en-US" sz="800" dirty="0" smtClean="0">
                          <a:solidFill>
                            <a:schemeClr val="tx1"/>
                          </a:solidFill>
                        </a:rPr>
                        <a:t>using Helicopter</a:t>
                      </a:r>
                      <a:r>
                        <a:rPr lang="en-US" sz="800" baseline="0" dirty="0" smtClean="0">
                          <a:solidFill>
                            <a:schemeClr val="tx1"/>
                          </a:solidFill>
                        </a:rPr>
                        <a:t> Stories. Know the features of a non-fiction text- explore during Starry Night and Creep, Crawl and Wriggle.</a:t>
                      </a:r>
                    </a:p>
                    <a:p>
                      <a:pPr algn="ctr">
                        <a:lnSpc>
                          <a:spcPct val="107000"/>
                        </a:lnSpc>
                        <a:spcAft>
                          <a:spcPts val="800"/>
                        </a:spcAft>
                      </a:pPr>
                      <a:r>
                        <a:rPr lang="en-US" sz="800" baseline="0" dirty="0" smtClean="0">
                          <a:solidFill>
                            <a:schemeClr val="tx1"/>
                          </a:solidFill>
                        </a:rPr>
                        <a:t> </a:t>
                      </a:r>
                      <a:r>
                        <a:rPr lang="en-US" sz="800" dirty="0" smtClean="0"/>
                        <a:t>Blend sounds into words, so that they can read short words made up of known letter– sound correspondences.</a:t>
                      </a:r>
                      <a:r>
                        <a:rPr lang="en-US" sz="800" baseline="0" dirty="0"/>
                        <a:t> </a:t>
                      </a:r>
                      <a:r>
                        <a:rPr lang="en-US" sz="800" baseline="0" dirty="0" smtClean="0"/>
                        <a:t>Read a few common exception words matched to the RWI </a:t>
                      </a:r>
                      <a:r>
                        <a:rPr lang="en-US" sz="800" baseline="0" dirty="0" err="1" smtClean="0"/>
                        <a:t>programme</a:t>
                      </a:r>
                      <a:r>
                        <a:rPr lang="en-US" sz="800" baseline="0" dirty="0" smtClean="0"/>
                        <a:t> e.g. ‘I’, ‘the’. </a:t>
                      </a:r>
                    </a:p>
                    <a:p>
                      <a:pPr algn="ctr">
                        <a:lnSpc>
                          <a:spcPct val="107000"/>
                        </a:lnSpc>
                        <a:spcAft>
                          <a:spcPts val="800"/>
                        </a:spcAft>
                      </a:pPr>
                      <a:r>
                        <a:rPr lang="en-US" sz="800" baseline="0" dirty="0" smtClean="0"/>
                        <a:t>Talk about their favourite stories that we have read so far. </a:t>
                      </a:r>
                      <a:endParaRPr lang="en-US" sz="80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t>
                      </a:r>
                      <a:r>
                        <a:rPr lang="en-US" sz="800" dirty="0" smtClean="0">
                          <a:solidFill>
                            <a:schemeClr val="tx1"/>
                          </a:solidFill>
                        </a:rPr>
                        <a:t>plants </a:t>
                      </a:r>
                      <a:r>
                        <a:rPr lang="en-US" sz="800" dirty="0">
                          <a:solidFill>
                            <a:schemeClr val="tx1"/>
                          </a:solidFill>
                        </a:rPr>
                        <a:t>and growing. </a:t>
                      </a:r>
                      <a:r>
                        <a:rPr lang="en-US" sz="800" dirty="0" smtClean="0">
                          <a:solidFill>
                            <a:schemeClr val="tx1"/>
                          </a:solidFill>
                        </a:rPr>
                        <a:t>Use texts to follow instructions</a:t>
                      </a:r>
                      <a:r>
                        <a:rPr lang="en-US" sz="800" baseline="0" dirty="0" smtClean="0">
                          <a:solidFill>
                            <a:schemeClr val="tx1"/>
                          </a:solidFill>
                        </a:rPr>
                        <a:t> during Sunshine and Sunflowers (Ben’s Butterfly Garden).</a:t>
                      </a:r>
                      <a:r>
                        <a:rPr lang="en-US" sz="800" dirty="0" smtClean="0"/>
                        <a:t>World </a:t>
                      </a:r>
                      <a:r>
                        <a:rPr lang="en-US" sz="800" dirty="0"/>
                        <a:t>Book </a:t>
                      </a:r>
                      <a:r>
                        <a:rPr lang="en-US" sz="800" dirty="0" smtClean="0"/>
                        <a:t>Day.</a:t>
                      </a:r>
                      <a:r>
                        <a:rPr lang="en-US" sz="800" baseline="0" dirty="0" smtClean="0"/>
                        <a:t> Retell a story, once they have developed a deep familiarity with the text; some as exact repetition and some in their own words. Using new vocabulary learnt through text in different ways. </a:t>
                      </a:r>
                      <a:r>
                        <a:rPr lang="en-US" sz="800" dirty="0" smtClean="0"/>
                        <a:t>Uses </a:t>
                      </a:r>
                      <a:r>
                        <a:rPr lang="en-US" sz="800" dirty="0"/>
                        <a:t>vocabulary and forms of speech that are increasingly influenced by their experiences of books. </a:t>
                      </a:r>
                      <a:r>
                        <a:rPr lang="en-US" sz="800" dirty="0" smtClean="0"/>
                        <a:t>They </a:t>
                      </a:r>
                      <a:r>
                        <a:rPr lang="en-US" sz="800" dirty="0"/>
                        <a:t>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a:t>
                      </a:r>
                      <a:r>
                        <a:rPr lang="en-US" sz="800" dirty="0" smtClean="0">
                          <a:solidFill>
                            <a:schemeClr val="tx1"/>
                          </a:solidFill>
                          <a:effectLst/>
                          <a:latin typeface="+mn-lt"/>
                          <a:ea typeface="Calibri" panose="020F0502020204030204" pitchFamily="34" charset="0"/>
                          <a:cs typeface="Amatic SC" panose="00000500000000000000" pitchFamily="2" charset="-79"/>
                        </a:rPr>
                        <a:t>traditions</a:t>
                      </a:r>
                      <a:r>
                        <a:rPr lang="en-US" sz="800" baseline="0" dirty="0" smtClean="0">
                          <a:solidFill>
                            <a:schemeClr val="tx1"/>
                          </a:solidFill>
                          <a:effectLst/>
                          <a:latin typeface="+mn-lt"/>
                          <a:ea typeface="Calibri" panose="020F0502020204030204" pitchFamily="34" charset="0"/>
                          <a:cs typeface="Amatic SC" panose="00000500000000000000" pitchFamily="2" charset="-79"/>
                        </a:rPr>
                        <a:t> during our Big Wide World topic.</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Retell a story with actions and / or picture prompts as part of a group - Use story language when acting out a </a:t>
                      </a:r>
                      <a:r>
                        <a:rPr lang="en-US" sz="800" dirty="0" smtClean="0"/>
                        <a:t>narrative</a:t>
                      </a:r>
                      <a:r>
                        <a:rPr lang="en-US" sz="800" dirty="0"/>
                        <a:t>. Rhyming words. </a:t>
                      </a:r>
                      <a:endParaRPr lang="en-US" sz="800" dirty="0" smtClean="0"/>
                    </a:p>
                    <a:p>
                      <a:pPr algn="ctr">
                        <a:lnSpc>
                          <a:spcPct val="107000"/>
                        </a:lnSpc>
                        <a:spcAft>
                          <a:spcPts val="800"/>
                        </a:spcAft>
                      </a:pPr>
                      <a:r>
                        <a:rPr lang="en-US" sz="800" dirty="0" smtClean="0"/>
                        <a:t>Re-read books to build up their confidence in word reading, their fluency and their understanding and enjoyment.</a:t>
                      </a:r>
                      <a:endParaRPr lang="en-US" sz="8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a:t>
                      </a:r>
                      <a:r>
                        <a:rPr lang="en-US" sz="800" dirty="0" smtClean="0"/>
                        <a:t>story</a:t>
                      </a:r>
                      <a:endParaRPr lang="en-US"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smtClean="0"/>
                        <a:t>Listen to stories, accurately anticipating key events &amp; respond to what they hear with relevant comments, questions and reactions. </a:t>
                      </a:r>
                    </a:p>
                    <a:p>
                      <a:pPr algn="ctr">
                        <a:lnSpc>
                          <a:spcPct val="107000"/>
                        </a:lnSpc>
                        <a:spcAft>
                          <a:spcPts val="800"/>
                        </a:spcAft>
                      </a:pPr>
                      <a:r>
                        <a:rPr lang="en-US" sz="800" dirty="0" smtClean="0"/>
                        <a:t>Make predictions</a:t>
                      </a:r>
                    </a:p>
                    <a:p>
                      <a:pPr algn="ctr">
                        <a:lnSpc>
                          <a:spcPct val="107000"/>
                        </a:lnSpc>
                        <a:spcAft>
                          <a:spcPts val="800"/>
                        </a:spcAft>
                      </a:pPr>
                      <a:r>
                        <a:rPr lang="en-US" sz="800" dirty="0" smtClean="0"/>
                        <a:t>Beginning to understand that a non-fiction is a non-story- it gives information instead. Fiction means story. - Can point to front cover, back cover, spine, blurb, illustration, illustrator, author and title. Look at non-fiction animal texts linked</a:t>
                      </a:r>
                      <a:r>
                        <a:rPr lang="en-US" sz="800" baseline="0" dirty="0" smtClean="0"/>
                        <a:t> to the topic ‘Animal Safari’.</a:t>
                      </a:r>
                      <a:endParaRPr lang="en-US" sz="800" dirty="0" smtClean="0"/>
                    </a:p>
                    <a:p>
                      <a:pPr algn="ctr">
                        <a:lnSpc>
                          <a:spcPct val="107000"/>
                        </a:lnSpc>
                        <a:spcAft>
                          <a:spcPts val="800"/>
                        </a:spcAft>
                      </a:pPr>
                      <a:r>
                        <a:rPr lang="en-US" sz="800" dirty="0" smtClean="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RWI Set 1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 Ditties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smtClean="0"/>
                        <a:t>‘ng’ </a:t>
                      </a:r>
                      <a:r>
                        <a:rPr lang="en-US" sz="800" dirty="0"/>
                        <a:t>‘or’ </a:t>
                      </a:r>
                      <a:r>
                        <a:rPr lang="en-US" sz="800" dirty="0" smtClean="0"/>
                        <a:t>‘</a:t>
                      </a:r>
                      <a:r>
                        <a:rPr lang="en-US" sz="800" dirty="0" err="1" smtClean="0"/>
                        <a:t>nk</a:t>
                      </a:r>
                      <a:r>
                        <a:rPr lang="en-US" sz="800" dirty="0" smtClean="0"/>
                        <a:t>’. </a:t>
                      </a:r>
                      <a:r>
                        <a:rPr lang="en-US" sz="800" dirty="0"/>
                        <a:t>Provide opportunities for children to read words containing familiar letter groups: ‘that’, ‘shop’, ‘chin’, ‘feet’, </a:t>
                      </a:r>
                      <a:r>
                        <a:rPr lang="en-US" sz="800" dirty="0" smtClean="0"/>
                        <a:t>‘thing’, ‘think’.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t>Children </a:t>
                      </a:r>
                      <a:r>
                        <a:rPr lang="en-US" sz="800" dirty="0"/>
                        <a:t>should not be required to use other strategies to work out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‘were’.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a:solidFill>
                            <a:schemeClr val="tx1"/>
                          </a:solidFill>
                          <a:effectLst/>
                          <a:latin typeface="+mn-lt"/>
                          <a:ea typeface="Calibri" panose="020F0502020204030204" pitchFamily="34" charset="0"/>
                          <a:cs typeface="Amatic SC" panose="00000500000000000000" pitchFamily="2" charset="-79"/>
                        </a:rPr>
                        <a:t>RWI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t>Listen to children read some longer words made up of letter-sound correspondences they know: ‘rabbit’, ‘himself’, ‘jumping’. </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dirty="0" smtClean="0">
                          <a:solidFill>
                            <a:schemeClr val="tx1"/>
                          </a:solidFill>
                          <a:effectLst/>
                          <a:latin typeface="+mn-lt"/>
                          <a:ea typeface="Calibri" panose="020F0502020204030204" pitchFamily="34" charset="0"/>
                          <a:cs typeface="Amatic SC" panose="00000500000000000000" pitchFamily="2" charset="-79"/>
                        </a:rPr>
                        <a:t>End </a:t>
                      </a:r>
                      <a:r>
                        <a:rPr lang="en-GB" sz="800" dirty="0">
                          <a:solidFill>
                            <a:schemeClr val="tx1"/>
                          </a:solidFill>
                          <a:effectLst/>
                          <a:latin typeface="+mn-lt"/>
                          <a:ea typeface="Calibri" panose="020F0502020204030204" pitchFamily="34" charset="0"/>
                          <a:cs typeface="Amatic SC" panose="00000500000000000000" pitchFamily="2" charset="-79"/>
                        </a:rPr>
                        <a:t>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a:t>
                      </a:r>
                      <a:r>
                        <a:rPr lang="en-GB" sz="800" dirty="0" smtClean="0">
                          <a:solidFill>
                            <a:schemeClr val="tx1"/>
                          </a:solidFill>
                          <a:effectLst/>
                          <a:latin typeface="+mn-lt"/>
                          <a:ea typeface="Calibri" panose="020F0502020204030204" pitchFamily="34" charset="0"/>
                          <a:cs typeface="Amatic SC" panose="00000500000000000000" pitchFamily="2" charset="-79"/>
                        </a:rPr>
                        <a:t>staff</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00496" y="1018354"/>
            <a:ext cx="501298" cy="501298"/>
          </a:xfrm>
          <a:prstGeom prst="rect">
            <a:avLst/>
          </a:prstGeom>
        </p:spPr>
      </p:pic>
      <p:pic>
        <p:nvPicPr>
          <p:cNvPr id="10" name="Picture 9">
            <a:extLst>
              <a:ext uri="{FF2B5EF4-FFF2-40B4-BE49-F238E27FC236}">
                <a16:creationId xmlns:a16="http://schemas.microsoft.com/office/drawing/2014/main" id="{7A0DAC50-F242-4F26-81A3-4BE6CFB2DC36}"/>
              </a:ext>
            </a:extLst>
          </p:cNvPr>
          <p:cNvPicPr>
            <a:picLocks noChangeAspect="1"/>
          </p:cNvPicPr>
          <p:nvPr/>
        </p:nvPicPr>
        <p:blipFill>
          <a:blip r:embed="rId3"/>
          <a:stretch>
            <a:fillRect/>
          </a:stretch>
        </p:blipFill>
        <p:spPr>
          <a:xfrm>
            <a:off x="585926" y="0"/>
            <a:ext cx="865187" cy="1018354"/>
          </a:xfrm>
          <a:prstGeom prst="rect">
            <a:avLst/>
          </a:prstGeom>
        </p:spPr>
      </p:pic>
    </p:spTree>
    <p:extLst>
      <p:ext uri="{BB962C8B-B14F-4D97-AF65-F5344CB8AC3E}">
        <p14:creationId xmlns:p14="http://schemas.microsoft.com/office/powerpoint/2010/main" val="413768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Stoneydelph primary Reception Long Term Plan </a:t>
            </a:r>
            <a:r>
              <a:rPr lang="en-US" sz="3600" dirty="0" smtClean="0">
                <a:latin typeface="Amatic SC" panose="00000500000000000000" pitchFamily="2" charset="-79"/>
                <a:cs typeface="Amatic SC" panose="00000500000000000000" pitchFamily="2" charset="-79"/>
              </a:rPr>
              <a:t>22-23</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72888790"/>
              </p:ext>
            </p:extLst>
          </p:nvPr>
        </p:nvGraphicFramePr>
        <p:xfrm>
          <a:off x="366318" y="738067"/>
          <a:ext cx="11459364" cy="586229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row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smtClean="0">
                          <a:latin typeface="Amatic SC" panose="00000500000000000000" pitchFamily="2" charset="-79"/>
                          <a:cs typeface="Amatic SC" panose="00000500000000000000" pitchFamily="2" charset="-79"/>
                        </a:rPr>
                        <a:t>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v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681224">
                <a:tc rowSpan="3">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smtClean="0">
                          <a:latin typeface="Amatic SC" panose="00000500000000000000" pitchFamily="2" charset="-79"/>
                          <a:cs typeface="Amatic SC" panose="00000500000000000000" pitchFamily="2" charset="-79"/>
                        </a:rPr>
                        <a:t>Texts linked to maestro</a:t>
                      </a:r>
                      <a:r>
                        <a:rPr lang="en-US" sz="1800" b="0" baseline="0" dirty="0" smtClean="0">
                          <a:latin typeface="Amatic SC" panose="00000500000000000000" pitchFamily="2" charset="-79"/>
                          <a:cs typeface="Amatic SC" panose="00000500000000000000" pitchFamily="2" charset="-79"/>
                        </a:rPr>
                        <a:t> topics</a:t>
                      </a: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Topics: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Let’s Explore</a:t>
                      </a:r>
                      <a:endParaRPr lang="en-GB" sz="1100" b="0" kern="1200" baseline="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Dangerous Dinosaurs</a:t>
                      </a:r>
                      <a:endParaRPr lang="en-GB" sz="1100" b="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Topics: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Sparkle and Shine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Once Upon a Time</a:t>
                      </a:r>
                      <a:endParaRPr lang="en-GB" sz="1100" b="0"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baseline="0" dirty="0" smtClean="0">
                          <a:solidFill>
                            <a:schemeClr val="tx1"/>
                          </a:solidFill>
                          <a:effectLst/>
                          <a:latin typeface="+mn-lt"/>
                          <a:ea typeface="Calibri" panose="020F0502020204030204" pitchFamily="34" charset="0"/>
                          <a:cs typeface="Amatic SC" panose="00000500000000000000" pitchFamily="2" charset="-79"/>
                        </a:rPr>
                        <a:t>Exploring Autumn</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baseline="0" dirty="0" smtClean="0">
                          <a:solidFill>
                            <a:schemeClr val="tx1"/>
                          </a:solidFill>
                          <a:effectLst/>
                          <a:latin typeface="+mn-lt"/>
                          <a:ea typeface="Calibri" panose="020F0502020204030204" pitchFamily="34" charset="0"/>
                          <a:cs typeface="Amatic SC" panose="00000500000000000000" pitchFamily="2" charset="-79"/>
                        </a:rPr>
                        <a:t>Winter Wonderland</a:t>
                      </a: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Topics: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Starry Night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Creep, Crawl and Wriggle</a:t>
                      </a: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Topics: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Sunshine and Sunflowers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Long ago</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Easter</a:t>
                      </a: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Topics: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Big Wide World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Marvellous Machines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Topics: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Animal Safari</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Moving on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381858">
                <a:tc vMerge="1">
                  <a:txBody>
                    <a:bodyPr/>
                    <a:lstStyle/>
                    <a:p>
                      <a:endParaRPr lang="en-GB"/>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Texts as a Stimulus</a:t>
                      </a:r>
                      <a:r>
                        <a:rPr lang="en-GB" sz="1100" b="1" kern="1200" dirty="0" smtClean="0">
                          <a:solidFill>
                            <a:schemeClr val="tx1"/>
                          </a:solidFill>
                          <a:effectLst/>
                          <a:latin typeface="+mn-lt"/>
                          <a:ea typeface="+mn-ea"/>
                          <a:cs typeface="Amatic SC" panose="00000500000000000000" pitchFamily="2" charset="-79"/>
                        </a:rPr>
                        <a:t>:</a:t>
                      </a:r>
                      <a:endParaRPr lang="en-GB" sz="1100" b="1"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baseline="0" dirty="0" smtClean="0">
                          <a:solidFill>
                            <a:schemeClr val="tx1"/>
                          </a:solidFill>
                          <a:effectLst/>
                          <a:latin typeface="+mn-lt"/>
                          <a:ea typeface="+mn-ea"/>
                          <a:cs typeface="Amatic SC" panose="00000500000000000000" pitchFamily="2" charset="-79"/>
                        </a:rPr>
                        <a:t>In Every House, on Every Street</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baseline="0" dirty="0" smtClean="0">
                          <a:solidFill>
                            <a:schemeClr val="tx1"/>
                          </a:solidFill>
                          <a:effectLst/>
                          <a:latin typeface="+mn-lt"/>
                          <a:ea typeface="+mn-ea"/>
                          <a:cs typeface="Amatic SC" panose="00000500000000000000" pitchFamily="2" charset="-79"/>
                        </a:rPr>
                        <a:t>Dear </a:t>
                      </a:r>
                      <a:r>
                        <a:rPr lang="en-GB" sz="1100" kern="1200" baseline="0" dirty="0" smtClean="0">
                          <a:solidFill>
                            <a:schemeClr val="tx1"/>
                          </a:solidFill>
                          <a:effectLst/>
                          <a:latin typeface="+mn-lt"/>
                          <a:ea typeface="+mn-ea"/>
                          <a:cs typeface="Amatic SC" panose="00000500000000000000" pitchFamily="2" charset="-79"/>
                        </a:rPr>
                        <a:t>Dinosaur</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baseline="0" dirty="0" smtClean="0">
                          <a:solidFill>
                            <a:schemeClr val="tx1"/>
                          </a:solidFill>
                          <a:effectLst/>
                          <a:latin typeface="+mn-lt"/>
                          <a:ea typeface="+mn-ea"/>
                          <a:cs typeface="Amatic SC" panose="00000500000000000000" pitchFamily="2" charset="-79"/>
                        </a:rPr>
                        <a:t>Children’s first dinosaur </a:t>
                      </a:r>
                      <a:r>
                        <a:rPr lang="en-GB" sz="1100" kern="1200" baseline="0" dirty="0" err="1" smtClean="0">
                          <a:solidFill>
                            <a:schemeClr val="tx1"/>
                          </a:solidFill>
                          <a:effectLst/>
                          <a:latin typeface="+mn-lt"/>
                          <a:ea typeface="+mn-ea"/>
                          <a:cs typeface="Amatic SC" panose="00000500000000000000" pitchFamily="2" charset="-79"/>
                        </a:rPr>
                        <a:t>encyclopedia</a:t>
                      </a:r>
                      <a:endParaRPr lang="en-GB" sz="1100" kern="1200" dirty="0" smtClean="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50" kern="1200" dirty="0" smtClean="0">
                          <a:solidFill>
                            <a:schemeClr val="tx1"/>
                          </a:solidFill>
                          <a:effectLst/>
                          <a:latin typeface="+mn-lt"/>
                          <a:ea typeface="+mn-ea"/>
                          <a:cs typeface="Amatic SC" panose="00000500000000000000" pitchFamily="2" charset="-79"/>
                        </a:rPr>
                        <a:t>Little</a:t>
                      </a:r>
                      <a:r>
                        <a:rPr lang="en-GB" sz="1050" kern="1200" baseline="0" dirty="0" smtClean="0">
                          <a:solidFill>
                            <a:schemeClr val="tx1"/>
                          </a:solidFill>
                          <a:effectLst/>
                          <a:latin typeface="+mn-lt"/>
                          <a:ea typeface="+mn-ea"/>
                          <a:cs typeface="Amatic SC" panose="00000500000000000000" pitchFamily="2" charset="-79"/>
                        </a:rPr>
                        <a:t> Red Riding Hood</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050" kern="1200" baseline="0" dirty="0" smtClean="0">
                          <a:solidFill>
                            <a:schemeClr val="tx1"/>
                          </a:solidFill>
                          <a:effectLst/>
                          <a:latin typeface="+mn-lt"/>
                          <a:ea typeface="+mn-ea"/>
                          <a:cs typeface="Amatic SC" panose="00000500000000000000" pitchFamily="2" charset="-79"/>
                        </a:rPr>
                        <a:t>Goldilocks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matic SC" panose="00000500000000000000" pitchFamily="2" charset="-79"/>
                        </a:rPr>
                        <a:t>Non-fiction</a:t>
                      </a:r>
                      <a:r>
                        <a:rPr lang="en-GB" sz="1050" b="0" kern="1200" baseline="0" dirty="0" smtClean="0">
                          <a:solidFill>
                            <a:schemeClr val="tx1"/>
                          </a:solidFill>
                          <a:effectLst/>
                          <a:latin typeface="+mn-lt"/>
                          <a:ea typeface="+mn-ea"/>
                          <a:cs typeface="Amatic SC" panose="00000500000000000000" pitchFamily="2" charset="-79"/>
                        </a:rPr>
                        <a:t> </a:t>
                      </a:r>
                      <a:r>
                        <a:rPr lang="en-GB" sz="1050" b="0" kern="1200" baseline="0" dirty="0" smtClean="0">
                          <a:solidFill>
                            <a:schemeClr val="tx1"/>
                          </a:solidFill>
                          <a:effectLst/>
                          <a:latin typeface="+mn-lt"/>
                          <a:ea typeface="+mn-ea"/>
                          <a:cs typeface="Amatic SC" panose="00000500000000000000" pitchFamily="2" charset="-79"/>
                        </a:rPr>
                        <a:t>celebration texts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baseline="0" dirty="0" smtClean="0">
                          <a:solidFill>
                            <a:schemeClr val="tx1"/>
                          </a:solidFill>
                          <a:effectLst/>
                          <a:latin typeface="+mn-lt"/>
                          <a:ea typeface="+mn-ea"/>
                          <a:cs typeface="Amatic SC" panose="00000500000000000000" pitchFamily="2" charset="-79"/>
                        </a:rPr>
                        <a:t>Love Monster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baseline="0" dirty="0" smtClean="0">
                          <a:solidFill>
                            <a:schemeClr val="tx1"/>
                          </a:solidFill>
                          <a:effectLst/>
                          <a:latin typeface="+mn-lt"/>
                          <a:ea typeface="+mn-ea"/>
                          <a:cs typeface="Amatic SC" panose="00000500000000000000" pitchFamily="2" charset="-79"/>
                        </a:rPr>
                        <a:t>Lost and Found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baseline="0" dirty="0" smtClean="0">
                          <a:solidFill>
                            <a:schemeClr val="tx1"/>
                          </a:solidFill>
                          <a:effectLst/>
                          <a:latin typeface="+mn-lt"/>
                          <a:ea typeface="+mn-ea"/>
                          <a:cs typeface="Amatic SC" panose="00000500000000000000" pitchFamily="2" charset="-79"/>
                        </a:rPr>
                        <a:t>Jolly Christmas Postman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baseline="0" dirty="0" err="1" smtClean="0">
                          <a:solidFill>
                            <a:schemeClr val="tx1"/>
                          </a:solidFill>
                          <a:effectLst/>
                          <a:latin typeface="+mn-lt"/>
                          <a:ea typeface="+mn-ea"/>
                          <a:cs typeface="Amatic SC" panose="00000500000000000000" pitchFamily="2" charset="-79"/>
                        </a:rPr>
                        <a:t>Mog’s</a:t>
                      </a:r>
                      <a:r>
                        <a:rPr lang="en-GB" sz="1050" b="0" kern="1200" baseline="0" dirty="0" smtClean="0">
                          <a:solidFill>
                            <a:schemeClr val="tx1"/>
                          </a:solidFill>
                          <a:effectLst/>
                          <a:latin typeface="+mn-lt"/>
                          <a:ea typeface="+mn-ea"/>
                          <a:cs typeface="Amatic SC" panose="00000500000000000000" pitchFamily="2" charset="-79"/>
                        </a:rPr>
                        <a:t> first 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baseline="0" dirty="0" smtClean="0">
                          <a:solidFill>
                            <a:schemeClr val="tx1"/>
                          </a:solidFill>
                          <a:effectLst/>
                          <a:latin typeface="+mn-lt"/>
                          <a:ea typeface="+mn-ea"/>
                          <a:cs typeface="Amatic SC" panose="00000500000000000000" pitchFamily="2" charset="-79"/>
                        </a:rPr>
                        <a:t>The Snowman</a:t>
                      </a:r>
                      <a:endParaRPr lang="en-GB" b="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How to catch a star</a:t>
                      </a:r>
                      <a:endParaRPr lang="en-GB" sz="1100" b="0" kern="1200" baseline="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Whatever Next!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Owl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What we’ll build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err="1" smtClean="0">
                          <a:solidFill>
                            <a:schemeClr val="tx1"/>
                          </a:solidFill>
                          <a:effectLst/>
                          <a:latin typeface="+mn-lt"/>
                          <a:ea typeface="+mn-ea"/>
                          <a:cs typeface="Amatic SC" panose="00000500000000000000" pitchFamily="2" charset="-79"/>
                        </a:rPr>
                        <a:t>Superworm</a:t>
                      </a:r>
                      <a:endParaRPr lang="en-GB" sz="1100" b="0" kern="1200" baseline="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Ben Plants a Butterfly Garden</a:t>
                      </a:r>
                      <a:endParaRPr lang="en-GB" sz="1100" b="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What can you see in Summer?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Poems about Seasons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Shark in the Park!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Errol’s Garden</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All Are Welcome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Our World: A First Book of Geography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Penguin on Holiday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err="1" smtClean="0">
                          <a:solidFill>
                            <a:schemeClr val="tx1"/>
                          </a:solidFill>
                          <a:effectLst/>
                          <a:latin typeface="+mn-lt"/>
                          <a:ea typeface="+mn-ea"/>
                          <a:cs typeface="Amatic SC" panose="00000500000000000000" pitchFamily="2" charset="-79"/>
                        </a:rPr>
                        <a:t>Handa’s</a:t>
                      </a:r>
                      <a:r>
                        <a:rPr lang="en-GB" sz="1100" b="0" kern="1200" baseline="0" dirty="0" smtClean="0">
                          <a:solidFill>
                            <a:schemeClr val="tx1"/>
                          </a:solidFill>
                          <a:effectLst/>
                          <a:latin typeface="+mn-lt"/>
                          <a:ea typeface="+mn-ea"/>
                          <a:cs typeface="Amatic SC" panose="00000500000000000000" pitchFamily="2" charset="-79"/>
                        </a:rPr>
                        <a:t> Hen</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The Lion Who Wanted to Love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Mama </a:t>
                      </a:r>
                      <a:r>
                        <a:rPr lang="en-GB" sz="1100" b="0" kern="1200" baseline="0" dirty="0" err="1" smtClean="0">
                          <a:solidFill>
                            <a:schemeClr val="tx1"/>
                          </a:solidFill>
                          <a:effectLst/>
                          <a:latin typeface="+mn-lt"/>
                          <a:ea typeface="+mn-ea"/>
                          <a:cs typeface="Amatic SC" panose="00000500000000000000" pitchFamily="2" charset="-79"/>
                        </a:rPr>
                        <a:t>Panya’s</a:t>
                      </a:r>
                      <a:r>
                        <a:rPr lang="en-GB" sz="1100" b="0" kern="1200" baseline="0" dirty="0" smtClean="0">
                          <a:solidFill>
                            <a:schemeClr val="tx1"/>
                          </a:solidFill>
                          <a:effectLst/>
                          <a:latin typeface="+mn-lt"/>
                          <a:ea typeface="+mn-ea"/>
                          <a:cs typeface="Amatic SC" panose="00000500000000000000" pitchFamily="2" charset="-79"/>
                        </a:rPr>
                        <a:t> pancakes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The Tiger Who Came to Tea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Say Goodbye… Say Hello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smtClean="0">
                          <a:solidFill>
                            <a:schemeClr val="tx1"/>
                          </a:solidFill>
                          <a:effectLst/>
                          <a:latin typeface="+mn-lt"/>
                          <a:ea typeface="+mn-ea"/>
                          <a:cs typeface="Amatic SC" panose="00000500000000000000" pitchFamily="2" charset="-79"/>
                        </a:rPr>
                        <a:t>A Story about </a:t>
                      </a:r>
                      <a:r>
                        <a:rPr lang="en-GB" sz="1100" b="0" kern="1200" baseline="0" dirty="0" err="1" smtClean="0">
                          <a:solidFill>
                            <a:schemeClr val="tx1"/>
                          </a:solidFill>
                          <a:effectLst/>
                          <a:latin typeface="+mn-lt"/>
                          <a:ea typeface="+mn-ea"/>
                          <a:cs typeface="Amatic SC" panose="00000500000000000000" pitchFamily="2" charset="-79"/>
                        </a:rPr>
                        <a:t>Afiya</a:t>
                      </a: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821120"/>
                  </a:ext>
                </a:extLst>
              </a:tr>
              <a:tr h="2523394">
                <a:tc vMerge="1">
                  <a:txBody>
                    <a:bodyPr/>
                    <a:lstStyle/>
                    <a:p>
                      <a:endParaRPr lang="en-GB"/>
                    </a:p>
                  </a:txBody>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Dominant hand, tripod grip, mark making, giving meaning to marks and labelling.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Mark</a:t>
                      </a:r>
                      <a:r>
                        <a:rPr lang="en-GB" sz="1100" b="0" kern="1200" baseline="0" dirty="0" smtClean="0">
                          <a:solidFill>
                            <a:schemeClr val="tx1"/>
                          </a:solidFill>
                          <a:effectLst/>
                          <a:latin typeface="+mn-lt"/>
                          <a:ea typeface="+mn-ea"/>
                          <a:cs typeface="Amatic SC" panose="00000500000000000000" pitchFamily="2" charset="-79"/>
                        </a:rPr>
                        <a:t> making, w</a:t>
                      </a:r>
                      <a:r>
                        <a:rPr lang="en-GB" sz="1100" b="0" kern="1200" dirty="0" smtClean="0">
                          <a:solidFill>
                            <a:schemeClr val="tx1"/>
                          </a:solidFill>
                          <a:effectLst/>
                          <a:latin typeface="+mn-lt"/>
                          <a:ea typeface="+mn-ea"/>
                          <a:cs typeface="Amatic SC" panose="00000500000000000000" pitchFamily="2" charset="-79"/>
                        </a:rPr>
                        <a:t>riting </a:t>
                      </a:r>
                      <a:r>
                        <a:rPr lang="en-GB" sz="1100" b="0" kern="1200" dirty="0" smtClean="0">
                          <a:solidFill>
                            <a:schemeClr val="tx1"/>
                          </a:solidFill>
                          <a:effectLst/>
                          <a:latin typeface="+mn-lt"/>
                          <a:ea typeface="+mn-ea"/>
                          <a:cs typeface="Amatic SC" panose="00000500000000000000" pitchFamily="2" charset="-79"/>
                        </a:rPr>
                        <a:t>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b="0" dirty="0" smtClean="0">
                          <a:solidFill>
                            <a:schemeClr val="tx1"/>
                          </a:solidFill>
                          <a:effectLst/>
                          <a:latin typeface="+mn-lt"/>
                          <a:ea typeface="Calibri" panose="020F0502020204030204" pitchFamily="34" charset="0"/>
                          <a:cs typeface="Amatic SC" panose="00000500000000000000" pitchFamily="2" charset="-79"/>
                        </a:rPr>
                        <a:t>Use initial sounds to write</a:t>
                      </a:r>
                      <a:r>
                        <a:rPr lang="en-US" sz="1100" b="0" baseline="0" dirty="0" smtClean="0">
                          <a:solidFill>
                            <a:schemeClr val="tx1"/>
                          </a:solidFill>
                          <a:effectLst/>
                          <a:latin typeface="+mn-lt"/>
                          <a:ea typeface="Calibri" panose="020F0502020204030204" pitchFamily="34" charset="0"/>
                          <a:cs typeface="Amatic SC" panose="00000500000000000000" pitchFamily="2" charset="-79"/>
                        </a:rPr>
                        <a:t> descriptions. Basic letter writing. Name writing. Labels. </a:t>
                      </a:r>
                      <a:endParaRPr lang="en-US" sz="1100" b="0" dirty="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GB" sz="1100" b="0" dirty="0" smtClean="0">
                          <a:solidFill>
                            <a:schemeClr val="tx1"/>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writing adjectives linked to Autumn. Writing a letter to Santa. Making cards for people in our community.</a:t>
                      </a:r>
                      <a:r>
                        <a:rPr lang="en-US" sz="1100" b="0" dirty="0" smtClean="0">
                          <a:solidFill>
                            <a:schemeClr val="tx1"/>
                          </a:solidFill>
                        </a:rPr>
                        <a:t>Help children identify the sound that is tricky to spell. Story sequencing- Leaf man.</a:t>
                      </a:r>
                    </a:p>
                    <a:p>
                      <a:pPr algn="ctr">
                        <a:lnSpc>
                          <a:spcPct val="107000"/>
                        </a:lnSpc>
                        <a:spcAft>
                          <a:spcPts val="800"/>
                        </a:spcAft>
                      </a:pP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Writing some of the tricky words such as I, the. Writing CVC words, Labels using CVC, CVCC, CCVC words. Simple sentences (AARE)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0" dirty="0" smtClean="0">
                          <a:solidFill>
                            <a:schemeClr val="tx1"/>
                          </a:solidFill>
                          <a:effectLst/>
                          <a:latin typeface="+mn-lt"/>
                          <a:ea typeface="Calibri" panose="020F0502020204030204" pitchFamily="34" charset="0"/>
                          <a:cs typeface="Amatic SC" panose="00000500000000000000" pitchFamily="2" charset="-79"/>
                        </a:rPr>
                        <a:t>Fact</a:t>
                      </a:r>
                      <a:r>
                        <a:rPr lang="en-GB" sz="1100" b="0" baseline="0" dirty="0" smtClean="0">
                          <a:solidFill>
                            <a:schemeClr val="tx1"/>
                          </a:solidFill>
                          <a:effectLst/>
                          <a:latin typeface="+mn-lt"/>
                          <a:ea typeface="Calibri" panose="020F0502020204030204" pitchFamily="34" charset="0"/>
                          <a:cs typeface="Amatic SC" panose="00000500000000000000" pitchFamily="2" charset="-79"/>
                        </a:rPr>
                        <a:t> writing linked to Starry Night (people who help us and space). Labelling people who help us.</a:t>
                      </a:r>
                      <a:r>
                        <a:rPr lang="en-GB" sz="1100" b="0" dirty="0" smtClean="0">
                          <a:solidFill>
                            <a:schemeClr val="tx1"/>
                          </a:solidFill>
                        </a:rPr>
                        <a:t> Life cycle recount.</a:t>
                      </a:r>
                      <a:endParaRPr lang="en-GB" sz="1100" b="0"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0" baseline="0" dirty="0" smtClean="0">
                          <a:solidFill>
                            <a:schemeClr val="tx1"/>
                          </a:solidFill>
                          <a:effectLst/>
                          <a:latin typeface="+mn-lt"/>
                          <a:ea typeface="Calibri" panose="020F0502020204030204" pitchFamily="34" charset="0"/>
                          <a:cs typeface="Amatic SC" panose="00000500000000000000" pitchFamily="2" charset="-79"/>
                        </a:rPr>
                        <a:t>Fact and descriptions about mini beasts.</a:t>
                      </a: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1100" b="0" dirty="0" smtClean="0">
                          <a:solidFill>
                            <a:schemeClr val="tx1"/>
                          </a:solidFill>
                          <a:effectLst/>
                          <a:latin typeface="+mn-lt"/>
                          <a:ea typeface="Calibri" panose="020F0502020204030204" pitchFamily="34" charset="0"/>
                          <a:cs typeface="Amatic SC" panose="00000500000000000000" pitchFamily="2" charset="-79"/>
                        </a:rPr>
                        <a:t>Writing lists for a picnic. Writing captions and labels, writing simple sentences. </a:t>
                      </a:r>
                      <a:r>
                        <a:rPr lang="en-US" sz="1100" b="0" dirty="0" smtClean="0">
                          <a:solidFill>
                            <a:schemeClr val="tx1"/>
                          </a:solidFill>
                        </a:rPr>
                        <a:t>Writing short sentences</a:t>
                      </a:r>
                      <a:r>
                        <a:rPr lang="en-US" sz="1100" b="0" baseline="0" dirty="0" smtClean="0">
                          <a:solidFill>
                            <a:schemeClr val="tx1"/>
                          </a:solidFill>
                        </a:rPr>
                        <a:t> linked to the topic</a:t>
                      </a:r>
                      <a:r>
                        <a:rPr lang="en-US" sz="1100" b="0" dirty="0" smtClean="0">
                          <a:solidFill>
                            <a:schemeClr val="tx1"/>
                          </a:solidFill>
                        </a:rPr>
                        <a:t>. (ARE and AARE).  Order the Easter story. </a:t>
                      </a:r>
                    </a:p>
                    <a:p>
                      <a:pPr algn="ctr">
                        <a:lnSpc>
                          <a:spcPct val="107000"/>
                        </a:lnSpc>
                        <a:spcAft>
                          <a:spcPts val="0"/>
                        </a:spcAft>
                      </a:pPr>
                      <a:r>
                        <a:rPr lang="en-US" sz="1100" b="0" dirty="0" smtClean="0">
                          <a:solidFill>
                            <a:schemeClr val="tx1"/>
                          </a:solidFill>
                        </a:rPr>
                        <a:t>Museum trip</a:t>
                      </a:r>
                      <a:r>
                        <a:rPr lang="en-US" sz="1100" b="0" baseline="0" dirty="0" smtClean="0">
                          <a:solidFill>
                            <a:schemeClr val="tx1"/>
                          </a:solidFill>
                        </a:rPr>
                        <a:t> recount.</a:t>
                      </a:r>
                    </a:p>
                    <a:p>
                      <a:pPr algn="ctr">
                        <a:lnSpc>
                          <a:spcPct val="107000"/>
                        </a:lnSpc>
                        <a:spcAft>
                          <a:spcPts val="0"/>
                        </a:spcAft>
                      </a:pPr>
                      <a:r>
                        <a:rPr lang="en-US" sz="1100" b="0" baseline="0" dirty="0" smtClean="0">
                          <a:solidFill>
                            <a:schemeClr val="tx1"/>
                          </a:solidFill>
                        </a:rPr>
                        <a:t>Diary entries. </a:t>
                      </a:r>
                      <a:endParaRPr lang="en-US" sz="1100" b="0" dirty="0" smtClean="0">
                        <a:solidFill>
                          <a:schemeClr val="tx1"/>
                        </a:solidFill>
                      </a:endParaRPr>
                    </a:p>
                    <a:p>
                      <a:pPr algn="ctr">
                        <a:lnSpc>
                          <a:spcPct val="107000"/>
                        </a:lnSpc>
                        <a:spcAft>
                          <a:spcPts val="0"/>
                        </a:spcAft>
                      </a:pP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1100" b="0" dirty="0" smtClean="0">
                          <a:solidFill>
                            <a:schemeClr val="tx1"/>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b="0" dirty="0" smtClean="0">
                          <a:solidFill>
                            <a:schemeClr val="tx1"/>
                          </a:solidFill>
                          <a:effectLst/>
                          <a:latin typeface="+mn-lt"/>
                          <a:ea typeface="Calibri" panose="020F0502020204030204" pitchFamily="34" charset="0"/>
                          <a:cs typeface="Amatic SC" panose="00000500000000000000" pitchFamily="2" charset="-79"/>
                        </a:rPr>
                        <a:t>. </a:t>
                      </a:r>
                      <a:r>
                        <a:rPr lang="en-US" sz="1100" b="0" dirty="0" smtClean="0">
                          <a:solidFill>
                            <a:schemeClr val="tx1"/>
                          </a:solidFill>
                        </a:rPr>
                        <a:t>Form lower-case and capital letters correctly. </a:t>
                      </a:r>
                    </a:p>
                    <a:p>
                      <a:pPr algn="ctr">
                        <a:lnSpc>
                          <a:spcPct val="107000"/>
                        </a:lnSpc>
                        <a:spcAft>
                          <a:spcPts val="800"/>
                        </a:spcAft>
                      </a:pPr>
                      <a:r>
                        <a:rPr lang="en-US" sz="1100" b="0" dirty="0" smtClean="0">
                          <a:solidFill>
                            <a:schemeClr val="tx1"/>
                          </a:solidFill>
                        </a:rPr>
                        <a:t>Writing about</a:t>
                      </a:r>
                      <a:r>
                        <a:rPr lang="en-US" sz="1100" b="0" baseline="0" dirty="0" smtClean="0">
                          <a:solidFill>
                            <a:schemeClr val="tx1"/>
                          </a:solidFill>
                        </a:rPr>
                        <a:t> differences.</a:t>
                      </a:r>
                      <a:r>
                        <a:rPr lang="en-US" sz="1100" b="0" dirty="0" smtClean="0">
                          <a:solidFill>
                            <a:schemeClr val="tx1"/>
                          </a:solidFill>
                        </a:rPr>
                        <a:t> </a:t>
                      </a:r>
                    </a:p>
                    <a:p>
                      <a:pPr algn="ctr">
                        <a:lnSpc>
                          <a:spcPct val="107000"/>
                        </a:lnSpc>
                        <a:spcAft>
                          <a:spcPts val="800"/>
                        </a:spcAft>
                      </a:pPr>
                      <a:r>
                        <a:rPr lang="en-US" sz="1100" b="0" dirty="0" smtClean="0">
                          <a:solidFill>
                            <a:schemeClr val="tx1"/>
                          </a:solidFill>
                          <a:effectLst/>
                          <a:latin typeface="+mn-lt"/>
                          <a:ea typeface="Calibri" panose="020F0502020204030204" pitchFamily="34" charset="0"/>
                          <a:cs typeface="Amatic SC" panose="00000500000000000000" pitchFamily="2" charset="-79"/>
                        </a:rPr>
                        <a:t>Acrostic poems </a:t>
                      </a:r>
                      <a:endParaRPr lang="en-GB" sz="1100" b="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GB" sz="1100" b="0" dirty="0" smtClean="0">
                          <a:solidFill>
                            <a:schemeClr val="tx1"/>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b="0" dirty="0" smtClean="0">
                          <a:solidFill>
                            <a:schemeClr val="tx1"/>
                          </a:solidFill>
                        </a:rPr>
                        <a:t> Innovation of familiar texts Using familiar texts as a model for writing own stories. </a:t>
                      </a:r>
                    </a:p>
                    <a:p>
                      <a:pPr algn="ctr">
                        <a:lnSpc>
                          <a:spcPct val="107000"/>
                        </a:lnSpc>
                        <a:spcAft>
                          <a:spcPts val="800"/>
                        </a:spcAft>
                      </a:pPr>
                      <a:r>
                        <a:rPr lang="en-GB" sz="1100" b="0" dirty="0" smtClean="0">
                          <a:solidFill>
                            <a:schemeClr val="tx1"/>
                          </a:solidFill>
                          <a:effectLst/>
                          <a:latin typeface="+mn-lt"/>
                          <a:ea typeface="Calibri" panose="020F0502020204030204" pitchFamily="34" charset="0"/>
                          <a:cs typeface="Amatic SC" panose="00000500000000000000" pitchFamily="2" charset="-79"/>
                        </a:rPr>
                        <a:t>Write three sentences  – B, M &amp; E. </a:t>
                      </a:r>
                      <a:endParaRPr lang="en-GB" sz="11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070444537"/>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20072" y="1018354"/>
            <a:ext cx="501298" cy="501298"/>
          </a:xfrm>
          <a:prstGeom prst="rect">
            <a:avLst/>
          </a:prstGeom>
        </p:spPr>
      </p:pic>
      <p:pic>
        <p:nvPicPr>
          <p:cNvPr id="10" name="Picture 9">
            <a:extLst>
              <a:ext uri="{FF2B5EF4-FFF2-40B4-BE49-F238E27FC236}">
                <a16:creationId xmlns:a16="http://schemas.microsoft.com/office/drawing/2014/main" id="{A9DA5847-8D93-4FDE-9952-7E797CE70FE3}"/>
              </a:ext>
            </a:extLst>
          </p:cNvPr>
          <p:cNvPicPr>
            <a:picLocks noChangeAspect="1"/>
          </p:cNvPicPr>
          <p:nvPr/>
        </p:nvPicPr>
        <p:blipFill>
          <a:blip r:embed="rId3"/>
          <a:stretch>
            <a:fillRect/>
          </a:stretch>
        </p:blipFill>
        <p:spPr>
          <a:xfrm>
            <a:off x="585926" y="0"/>
            <a:ext cx="865187" cy="1018354"/>
          </a:xfrm>
          <a:prstGeom prst="rect">
            <a:avLst/>
          </a:prstGeom>
        </p:spPr>
      </p:pic>
    </p:spTree>
    <p:extLst>
      <p:ext uri="{BB962C8B-B14F-4D97-AF65-F5344CB8AC3E}">
        <p14:creationId xmlns:p14="http://schemas.microsoft.com/office/powerpoint/2010/main" val="4269740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6512</TotalTime>
  <Words>8257</Words>
  <Application>Microsoft Office PowerPoint</Application>
  <PresentationFormat>Widescreen</PresentationFormat>
  <Paragraphs>823</Paragraphs>
  <Slides>13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RM Typerighter old</vt:lpstr>
      <vt:lpstr>Times New Roman</vt:lpstr>
      <vt:lpstr>Adler</vt:lpstr>
      <vt:lpstr>Courier New</vt:lpstr>
      <vt:lpstr>Acumin Pro</vt:lpstr>
      <vt:lpstr>Symbol</vt:lpstr>
      <vt:lpstr>Arial</vt:lpstr>
      <vt:lpstr>Calibri Light</vt:lpstr>
      <vt:lpstr>Calibri</vt:lpstr>
      <vt:lpstr>Amatic SC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Fox</dc:creator>
  <cp:lastModifiedBy>S Fox</cp:lastModifiedBy>
  <cp:revision>181</cp:revision>
  <cp:lastPrinted>2022-05-05T09:15:06Z</cp:lastPrinted>
  <dcterms:created xsi:type="dcterms:W3CDTF">2021-06-03T07:59:39Z</dcterms:created>
  <dcterms:modified xsi:type="dcterms:W3CDTF">2022-09-23T19:52:18Z</dcterms:modified>
</cp:coreProperties>
</file>